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59" r:id="rId5"/>
    <p:sldId id="270" r:id="rId6"/>
    <p:sldId id="260" r:id="rId7"/>
    <p:sldId id="271" r:id="rId8"/>
    <p:sldId id="265" r:id="rId9"/>
    <p:sldId id="266" r:id="rId10"/>
    <p:sldId id="261" r:id="rId11"/>
    <p:sldId id="263" r:id="rId12"/>
    <p:sldId id="264" r:id="rId13"/>
    <p:sldId id="267" r:id="rId14"/>
    <p:sldId id="268" r:id="rId15"/>
    <p:sldId id="269" r:id="rId16"/>
  </p:sldIdLst>
  <p:sldSz cx="12192000" cy="6858000"/>
  <p:notesSz cx="6858000" cy="9144000"/>
  <p:defaultText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737"/>
    <p:restoredTop sz="94703"/>
  </p:normalViewPr>
  <p:slideViewPr>
    <p:cSldViewPr snapToGrid="0">
      <p:cViewPr>
        <p:scale>
          <a:sx n="96" d="100"/>
          <a:sy n="96" d="100"/>
        </p:scale>
        <p:origin x="1096" y="8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K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312510-BCD7-B546-8EA6-DD70421DBEBB}" type="datetimeFigureOut">
              <a:rPr lang="en-KE" smtClean="0"/>
              <a:t>09/10/2025</a:t>
            </a:fld>
            <a:endParaRPr lang="en-K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K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K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BA180B-FEC8-2E4D-970B-83CEED2D5BE9}" type="slidenum">
              <a:rPr lang="en-KE" smtClean="0"/>
              <a:t>‹#›</a:t>
            </a:fld>
            <a:endParaRPr lang="en-KE"/>
          </a:p>
        </p:txBody>
      </p:sp>
    </p:spTree>
    <p:extLst>
      <p:ext uri="{BB962C8B-B14F-4D97-AF65-F5344CB8AC3E}">
        <p14:creationId xmlns:p14="http://schemas.microsoft.com/office/powerpoint/2010/main" val="34937474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focuses on cybersecurity threats in Internet of Things (IoT) enabled satellite networks. IoT, accelerated the realisation of industry 4.0 revolution (A. Gilchrist, 2016), catalysed connectivity in the form of intelligent and super-efficient cyber physical systems. The latter brings about criticality of data security (Nair, 2023) and privacy (I.T.G., 2020) in IoT technologies</a:t>
            </a:r>
            <a:r>
              <a:rPr lang="en-KE" dirty="0">
                <a:effectLst/>
              </a:rPr>
              <a:t> </a:t>
            </a:r>
            <a:endParaRPr lang="en-KE" dirty="0"/>
          </a:p>
        </p:txBody>
      </p:sp>
      <p:sp>
        <p:nvSpPr>
          <p:cNvPr id="4" name="Slide Number Placeholder 3"/>
          <p:cNvSpPr>
            <a:spLocks noGrp="1"/>
          </p:cNvSpPr>
          <p:nvPr>
            <p:ph type="sldNum" sz="quarter" idx="5"/>
          </p:nvPr>
        </p:nvSpPr>
        <p:spPr/>
        <p:txBody>
          <a:bodyPr/>
          <a:lstStyle/>
          <a:p>
            <a:fld id="{4FBA180B-FEC8-2E4D-970B-83CEED2D5BE9}" type="slidenum">
              <a:rPr lang="en-KE" smtClean="0"/>
              <a:t>2</a:t>
            </a:fld>
            <a:endParaRPr lang="en-KE"/>
          </a:p>
        </p:txBody>
      </p:sp>
    </p:spTree>
    <p:extLst>
      <p:ext uri="{BB962C8B-B14F-4D97-AF65-F5344CB8AC3E}">
        <p14:creationId xmlns:p14="http://schemas.microsoft.com/office/powerpoint/2010/main" val="766322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KE"/>
          </a:p>
        </p:txBody>
      </p:sp>
      <p:sp>
        <p:nvSpPr>
          <p:cNvPr id="3" name="Notes Placeholder 2"/>
          <p:cNvSpPr>
            <a:spLocks noGrp="1"/>
          </p:cNvSpPr>
          <p:nvPr>
            <p:ph type="body" idx="1"/>
          </p:nvPr>
        </p:nvSpPr>
        <p:spPr/>
        <p:txBody>
          <a:bodyPr/>
          <a:lstStyle/>
          <a:p>
            <a:pPr>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Outline of IoT enabled satellite networks </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In the advent of cyberwarfare, defence sector invested heavily in intelligence, Global Positioning System (GPS) to bolster artificial intelligence-based weaponry including drones that are part of IoT. The later exudes the security role played at national level by IoT enabled satellite networks (Pasdar </a:t>
            </a:r>
            <a:r>
              <a:rPr lang="en-GB" sz="1200" kern="1200" dirty="0" err="1">
                <a:solidFill>
                  <a:schemeClr val="tx1"/>
                </a:solidFill>
                <a:effectLst/>
                <a:latin typeface="Arial" panose="020B0604020202020204" pitchFamily="34" charset="0"/>
                <a:ea typeface="+mn-ea"/>
                <a:cs typeface="Arial" panose="020B0604020202020204" pitchFamily="34" charset="0"/>
              </a:rPr>
              <a:t>et.al</a:t>
            </a:r>
            <a:r>
              <a:rPr lang="en-GB" sz="1200" kern="1200" dirty="0">
                <a:solidFill>
                  <a:schemeClr val="tx1"/>
                </a:solidFill>
                <a:effectLst/>
                <a:latin typeface="Arial" panose="020B0604020202020204" pitchFamily="34" charset="0"/>
                <a:ea typeface="+mn-ea"/>
                <a:cs typeface="Arial" panose="020B0604020202020204" pitchFamily="34" charset="0"/>
              </a:rPr>
              <a:t>. 2024). Long-range and short-range wave transmission across remote areas is made possible through IoT enabled satellite networks. Role of short and long-range waves in IoT enabled satellite networks, introduces unique vulnerabilities and an increased attack surface, that have long been ignored by researchers, unlike the commonly studied and researched short-range IoT wireless network technologies (Lounis, et.al. 2020)</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IoT enabled satellite networks are formulated by large constellations at various altitudes and connections to a myriad of IoT devices as they are manufactured with scalability at the core.</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 </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IoT enabled satellite networks cybersecurity threat vectors and Susceptibilities</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lvl="0">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Spoofing: </a:t>
            </a:r>
            <a:r>
              <a:rPr lang="en-GB" sz="1200" kern="1200" dirty="0">
                <a:solidFill>
                  <a:schemeClr val="tx1"/>
                </a:solidFill>
                <a:effectLst/>
                <a:latin typeface="Arial" panose="020B0604020202020204" pitchFamily="34" charset="0"/>
                <a:ea typeface="+mn-ea"/>
                <a:cs typeface="Arial" panose="020B0604020202020204" pitchFamily="34" charset="0"/>
              </a:rPr>
              <a:t>attackers target authentication faults creating parallel access inlet gaining network access whilst purporting to be a genuine user. In the process network packets interception provide requisite data facilitating impersonation actual user(s), and sharing of disguised malicious traffic (Schuckers, 2002). This type of attack is seen in prevarication of GPS data (GPS spoofing), (Khan, et.al. 2021). To ensure smooth data flow, drones were produced without encrypted serial ports exposing them to spoofing distorting their flight path (Nguyen, et.al. 2021).</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lvl="0">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Satellite jamming: </a:t>
            </a:r>
            <a:r>
              <a:rPr lang="en-GB" sz="1200" kern="1200" dirty="0">
                <a:solidFill>
                  <a:schemeClr val="tx1"/>
                </a:solidFill>
                <a:effectLst/>
                <a:latin typeface="Arial" panose="020B0604020202020204" pitchFamily="34" charset="0"/>
                <a:ea typeface="+mn-ea"/>
                <a:cs typeface="Arial" panose="020B0604020202020204" pitchFamily="34" charset="0"/>
              </a:rPr>
              <a:t>This simply a deployment of a denial-of-service attack on the network through emission of radio wave at same frequency as satellite signal confusing the transponder on the genuine wave (</a:t>
            </a:r>
            <a:r>
              <a:rPr lang="en-KE" sz="1200" kern="1200" dirty="0">
                <a:solidFill>
                  <a:schemeClr val="tx1"/>
                </a:solidFill>
                <a:effectLst/>
                <a:latin typeface="Arial" panose="020B0604020202020204" pitchFamily="34" charset="0"/>
                <a:ea typeface="+mn-ea"/>
                <a:cs typeface="Arial" panose="020B0604020202020204" pitchFamily="34" charset="0"/>
              </a:rPr>
              <a:t>Rausch, 2006)</a:t>
            </a:r>
            <a:r>
              <a:rPr lang="en-GB" sz="1200" kern="1200" dirty="0">
                <a:solidFill>
                  <a:schemeClr val="tx1"/>
                </a:solidFill>
                <a:effectLst/>
                <a:latin typeface="Arial" panose="020B0604020202020204" pitchFamily="34" charset="0"/>
                <a:ea typeface="+mn-ea"/>
                <a:cs typeface="Arial" panose="020B0604020202020204" pitchFamily="34" charset="0"/>
              </a:rPr>
              <a:t>. LEO networks commonly suffer such attacks too (</a:t>
            </a:r>
            <a:r>
              <a:rPr lang="en-KE" sz="1200" i="1" kern="1200" dirty="0">
                <a:solidFill>
                  <a:schemeClr val="tx1"/>
                </a:solidFill>
                <a:effectLst/>
                <a:latin typeface="Arial" panose="020B0604020202020204" pitchFamily="34" charset="0"/>
                <a:ea typeface="+mn-ea"/>
                <a:cs typeface="Arial" panose="020B0604020202020204" pitchFamily="34" charset="0"/>
              </a:rPr>
              <a:t>Weerackody, 2021).</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lvl="0">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Malware: </a:t>
            </a:r>
            <a:r>
              <a:rPr lang="en-GB" sz="1200" kern="1200" dirty="0">
                <a:solidFill>
                  <a:schemeClr val="tx1"/>
                </a:solidFill>
                <a:effectLst/>
                <a:latin typeface="Arial" panose="020B0604020202020204" pitchFamily="34" charset="0"/>
                <a:ea typeface="+mn-ea"/>
                <a:cs typeface="Arial" panose="020B0604020202020204" pitchFamily="34" charset="0"/>
              </a:rPr>
              <a:t>This occurs through download of malicious software on unsecured networks creating threat vectors for denial of service and exfiltration. In this research study, this specific type of attack was not prevalent. Though, attackers commonly target unmanned aerial vehicles with keylogger type of malware (</a:t>
            </a:r>
            <a:r>
              <a:rPr lang="en-KE" sz="1200" kern="1200" dirty="0">
                <a:solidFill>
                  <a:schemeClr val="tx1"/>
                </a:solidFill>
                <a:effectLst/>
                <a:latin typeface="Arial" panose="020B0604020202020204" pitchFamily="34" charset="0"/>
                <a:ea typeface="+mn-ea"/>
                <a:cs typeface="Arial" panose="020B0604020202020204" pitchFamily="34" charset="0"/>
              </a:rPr>
              <a:t>Yahuza,2021). </a:t>
            </a:r>
          </a:p>
          <a:p>
            <a:pPr>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OWASP (</a:t>
            </a:r>
            <a:r>
              <a:rPr lang="en-KE" sz="1200" kern="1200" dirty="0">
                <a:solidFill>
                  <a:schemeClr val="tx1"/>
                </a:solidFill>
                <a:effectLst/>
                <a:latin typeface="Arial" panose="020B0604020202020204" pitchFamily="34" charset="0"/>
                <a:ea typeface="+mn-ea"/>
                <a:cs typeface="Arial" panose="020B0604020202020204" pitchFamily="34" charset="0"/>
              </a:rPr>
              <a:t>Khan, et.al.2025),</a:t>
            </a:r>
            <a:r>
              <a:rPr lang="en-GB" sz="1200" kern="1200" dirty="0">
                <a:solidFill>
                  <a:schemeClr val="tx1"/>
                </a:solidFill>
                <a:effectLst/>
                <a:latin typeface="Arial" panose="020B0604020202020204" pitchFamily="34" charset="0"/>
                <a:ea typeface="+mn-ea"/>
                <a:cs typeface="Arial" panose="020B0604020202020204" pitchFamily="34" charset="0"/>
              </a:rPr>
              <a:t> security framework remains unenforced as concentration remain on IoT devices and not IoT enabled satellite networks. Also, through this literature review it has become apparent that lack of security policies and standards focusing on lowering of vulnerabilities</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IoT Satellite Networks Susceptibilities</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lvl="0">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Susceptibilities COTS parts: </a:t>
            </a:r>
            <a:r>
              <a:rPr lang="en-GB" sz="1200" kern="1200" dirty="0">
                <a:solidFill>
                  <a:schemeClr val="tx1"/>
                </a:solidFill>
                <a:effectLst/>
                <a:latin typeface="Arial" panose="020B0604020202020204" pitchFamily="34" charset="0"/>
                <a:ea typeface="+mn-ea"/>
                <a:cs typeface="Arial" panose="020B0604020202020204" pitchFamily="34" charset="0"/>
              </a:rPr>
              <a:t>unregulated over commercialised satellite market, with complicated supply chain creating a quality assurance risk (especially on quality of hardware used to produce the satellites) and threat vector, has made satellites readily available and affordable to cyber criminals that purchase, dismantle and study them and understand how to create backdoors and exploits. Examples used are CubeSats built using COTS parts (</a:t>
            </a:r>
            <a:r>
              <a:rPr lang="en-KE" sz="1200" kern="1200" dirty="0">
                <a:solidFill>
                  <a:schemeClr val="tx1"/>
                </a:solidFill>
                <a:effectLst/>
                <a:latin typeface="Arial" panose="020B0604020202020204" pitchFamily="34" charset="0"/>
                <a:ea typeface="+mn-ea"/>
                <a:cs typeface="Arial" panose="020B0604020202020204" pitchFamily="34" charset="0"/>
              </a:rPr>
              <a:t>Crusan, 2019). Use of open source software is also a major vulnerability exploited by cyber attackers</a:t>
            </a:r>
          </a:p>
          <a:p>
            <a:pPr lvl="0">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Poor encryption vulnerability:</a:t>
            </a:r>
            <a:r>
              <a:rPr lang="en-GB" sz="1200" kern="1200" dirty="0">
                <a:solidFill>
                  <a:schemeClr val="tx1"/>
                </a:solidFill>
                <a:effectLst/>
                <a:latin typeface="Arial" panose="020B0604020202020204" pitchFamily="34" charset="0"/>
                <a:ea typeface="+mn-ea"/>
                <a:cs typeface="Arial" panose="020B0604020202020204" pitchFamily="34" charset="0"/>
              </a:rPr>
              <a:t> this remains the leading cause of cyber-attacks in IoT enabled satellite networks prevalent in the form of spoofing, man in the middle attack as secure by design is not a policy embraced by the satellite communication manufacturers. In keeping production costs low, manufacturers avoid implementation of strong encryption to avoid computational increased expenses consequently. On this front we recommend strengthening of encryption and applying the latest protocols i.e. lattice-based: kyber -1024 (</a:t>
            </a:r>
            <a:r>
              <a:rPr lang="en-KE" sz="1200" kern="1200" dirty="0">
                <a:solidFill>
                  <a:schemeClr val="tx1"/>
                </a:solidFill>
                <a:effectLst/>
                <a:latin typeface="Arial" panose="020B0604020202020204" pitchFamily="34" charset="0"/>
                <a:ea typeface="+mn-ea"/>
                <a:cs typeface="Arial" panose="020B0604020202020204" pitchFamily="34" charset="0"/>
              </a:rPr>
              <a:t>Sedhupathy, 2025).</a:t>
            </a:r>
          </a:p>
          <a:p>
            <a:pPr lvl="0">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Common IoT device vulnerabilities: </a:t>
            </a:r>
            <a:r>
              <a:rPr lang="en-GB" sz="1200" kern="1200" dirty="0">
                <a:solidFill>
                  <a:schemeClr val="tx1"/>
                </a:solidFill>
                <a:effectLst/>
                <a:latin typeface="Arial" panose="020B0604020202020204" pitchFamily="34" charset="0"/>
                <a:ea typeface="+mn-ea"/>
                <a:cs typeface="Arial" panose="020B0604020202020204" pitchFamily="34" charset="0"/>
              </a:rPr>
              <a:t>according to this literature review it is evident that there are shared vulnerabilities between IoT devices, cyber-physical systems and IoT enabled satellite networks due to sharing of wireless communications and cloud overdependence. </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lvl="0">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Poor policy standards and governance vulnerabilities:</a:t>
            </a:r>
            <a:r>
              <a:rPr lang="en-GB" sz="1200" kern="1200" dirty="0">
                <a:solidFill>
                  <a:schemeClr val="tx1"/>
                </a:solidFill>
                <a:effectLst/>
                <a:latin typeface="Arial" panose="020B0604020202020204" pitchFamily="34" charset="0"/>
                <a:ea typeface="+mn-ea"/>
                <a:cs typeface="Arial" panose="020B0604020202020204" pitchFamily="34" charset="0"/>
              </a:rPr>
              <a:t> critically low levels of IoT enabled satellite network cybersecurity awareness (</a:t>
            </a:r>
            <a:r>
              <a:rPr lang="en-KE" sz="1200" kern="1200" dirty="0">
                <a:solidFill>
                  <a:schemeClr val="tx1"/>
                </a:solidFill>
                <a:effectLst/>
                <a:latin typeface="Arial" panose="020B0604020202020204" pitchFamily="34" charset="0"/>
                <a:ea typeface="+mn-ea"/>
                <a:cs typeface="Arial" panose="020B0604020202020204" pitchFamily="34" charset="0"/>
              </a:rPr>
              <a:t>Kagita</a:t>
            </a:r>
            <a:r>
              <a:rPr lang="en-GB" sz="1200" kern="1200" dirty="0">
                <a:solidFill>
                  <a:schemeClr val="tx1"/>
                </a:solidFill>
                <a:effectLst/>
                <a:latin typeface="Arial" panose="020B0604020202020204" pitchFamily="34" charset="0"/>
                <a:ea typeface="+mn-ea"/>
                <a:cs typeface="Arial" panose="020B0604020202020204" pitchFamily="34" charset="0"/>
              </a:rPr>
              <a:t>,2022), lack of proper governance structures targeting these networks and if at all any, enforcement and compliance remain poor, lack of satellite supply chain regulatory framework and poor-quality assurance compromising on quality of hardware released on to the market full of vulnerabilities exposing end users to high-risk threat vectors ready for exploitation. Though various jurisdictions have developed robust legal and policy frameworks regulating their cyberspace and critical infrastructure, more needs to be done pertaining to protection of space cybersecurity policies more so in developing countries even if it their space technology is yet to be developed. This is because Space market conglomerates are taking advantage and exploiting them since space governance is only for big players (</a:t>
            </a:r>
            <a:r>
              <a:rPr lang="en-KE" sz="1200" kern="1200" dirty="0">
                <a:solidFill>
                  <a:schemeClr val="tx1"/>
                </a:solidFill>
                <a:effectLst/>
                <a:latin typeface="Arial" panose="020B0604020202020204" pitchFamily="34" charset="0"/>
                <a:ea typeface="+mn-ea"/>
                <a:cs typeface="Arial" panose="020B0604020202020204" pitchFamily="34" charset="0"/>
              </a:rPr>
              <a:t>Mayer, 2009)</a:t>
            </a:r>
            <a:r>
              <a:rPr lang="en-GB" sz="1200" kern="1200" dirty="0">
                <a:solidFill>
                  <a:schemeClr val="tx1"/>
                </a:solidFill>
                <a:effectLst/>
                <a:latin typeface="Arial" panose="020B0604020202020204" pitchFamily="34" charset="0"/>
                <a:ea typeface="+mn-ea"/>
                <a:cs typeface="Arial" panose="020B0604020202020204" pitchFamily="34" charset="0"/>
              </a:rPr>
              <a:t>.</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lvl="0">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Vulnerability Assessment and Penetration testing (VAPT):</a:t>
            </a:r>
            <a:r>
              <a:rPr lang="en-GB" sz="1200" kern="1200" dirty="0">
                <a:solidFill>
                  <a:schemeClr val="tx1"/>
                </a:solidFill>
                <a:effectLst/>
                <a:latin typeface="Arial" panose="020B0604020202020204" pitchFamily="34" charset="0"/>
                <a:ea typeface="+mn-ea"/>
                <a:cs typeface="Arial" panose="020B0604020202020204" pitchFamily="34" charset="0"/>
              </a:rPr>
              <a:t> this exercise is conducted to exploit present vulnerabilities (</a:t>
            </a:r>
            <a:r>
              <a:rPr lang="en-KE" sz="1200" kern="1200" dirty="0">
                <a:solidFill>
                  <a:schemeClr val="tx1"/>
                </a:solidFill>
                <a:effectLst/>
                <a:latin typeface="Arial" panose="020B0604020202020204" pitchFamily="34" charset="0"/>
                <a:ea typeface="+mn-ea"/>
                <a:cs typeface="Arial" panose="020B0604020202020204" pitchFamily="34" charset="0"/>
              </a:rPr>
              <a:t>Bishop,2007)</a:t>
            </a:r>
            <a:r>
              <a:rPr lang="en-GB" sz="1200" kern="1200" dirty="0">
                <a:solidFill>
                  <a:schemeClr val="tx1"/>
                </a:solidFill>
                <a:effectLst/>
                <a:latin typeface="Arial" panose="020B0604020202020204" pitchFamily="34" charset="0"/>
                <a:ea typeface="+mn-ea"/>
                <a:cs typeface="Arial" panose="020B0604020202020204" pitchFamily="34" charset="0"/>
              </a:rPr>
              <a:t> however a risk assessment is required to identify the vulnerabilities. To date, there are no set VAPT protocols for IoT enabled satellite networks and this is a critical area for further research.</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Numerous propositions have been listed on best way to mitigate identified vulnerabilities above including but not limited to AI-based resolutions, encryption by design, zero trust, blockchain technology, robust access control through identity-based authentication, embracing software defined networks, tunnelling and cryptographic key controlling, flexible policy management. Use of IoT enabled satellite networks by defence and national security raises the critical need for compliance to the principle of confidentiality, integrity and privacy (CIA Triad) which must be embedded to governance policy.</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a:lnSpc>
                <a:spcPct val="200000"/>
              </a:lnSpc>
            </a:pPr>
            <a:r>
              <a:rPr lang="en-GB" sz="1200" b="1" kern="1200" dirty="0">
                <a:solidFill>
                  <a:schemeClr val="tx1"/>
                </a:solidFill>
                <a:effectLst/>
                <a:latin typeface="Arial" panose="020B0604020202020204" pitchFamily="34" charset="0"/>
                <a:ea typeface="+mn-ea"/>
                <a:cs typeface="Arial" panose="020B0604020202020204" pitchFamily="34" charset="0"/>
              </a:rPr>
              <a:t>Research limitations in subject matter i.e. cybersecurity threats in Internet of Things, enabled satellite networks</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Critical limitation is lack of governance and standardised regulatory framework (</a:t>
            </a:r>
            <a:r>
              <a:rPr lang="en-KE" sz="1200" kern="1200" dirty="0">
                <a:solidFill>
                  <a:schemeClr val="tx1"/>
                </a:solidFill>
                <a:effectLst/>
                <a:latin typeface="Arial" panose="020B0604020202020204" pitchFamily="34" charset="0"/>
                <a:ea typeface="+mn-ea"/>
                <a:cs typeface="Arial" panose="020B0604020202020204" pitchFamily="34" charset="0"/>
              </a:rPr>
              <a:t>Höyhtyä, et.al. 2022), </a:t>
            </a:r>
            <a:r>
              <a:rPr lang="en-GB" sz="1200" kern="1200" dirty="0">
                <a:solidFill>
                  <a:schemeClr val="tx1"/>
                </a:solidFill>
                <a:effectLst/>
                <a:latin typeface="Arial" panose="020B0604020202020204" pitchFamily="34" charset="0"/>
                <a:ea typeface="+mn-ea"/>
                <a:cs typeface="Arial" panose="020B0604020202020204" pitchFamily="34" charset="0"/>
              </a:rPr>
              <a:t>in developing countries who comprise of the biggest consumer market of IoT enabled satellite network market serviced by large manufacturers based in USA e.g. Star Link.</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Security measures remain unenforced (</a:t>
            </a:r>
            <a:r>
              <a:rPr lang="en-KE" sz="1200" kern="1200" dirty="0">
                <a:solidFill>
                  <a:schemeClr val="tx1"/>
                </a:solidFill>
                <a:effectLst/>
                <a:latin typeface="Arial" panose="020B0604020202020204" pitchFamily="34" charset="0"/>
                <a:ea typeface="+mn-ea"/>
                <a:cs typeface="Arial" panose="020B0604020202020204" pitchFamily="34" charset="0"/>
              </a:rPr>
              <a:t>Beyrouti, et.al. 2023),</a:t>
            </a:r>
            <a:r>
              <a:rPr lang="en-GB" sz="1200" kern="1200" dirty="0">
                <a:solidFill>
                  <a:schemeClr val="tx1"/>
                </a:solidFill>
                <a:effectLst/>
                <a:latin typeface="Arial" panose="020B0604020202020204" pitchFamily="34" charset="0"/>
                <a:ea typeface="+mn-ea"/>
                <a:cs typeface="Arial" panose="020B0604020202020204" pitchFamily="34" charset="0"/>
              </a:rPr>
              <a:t> since available frameworks are IoT device and legacy network centric and silent on IoT enabled Satellite networks</a:t>
            </a:r>
            <a:endParaRPr lang="en-KE" sz="1200" kern="1200" dirty="0">
              <a:solidFill>
                <a:schemeClr val="tx1"/>
              </a:solidFill>
              <a:effectLst/>
              <a:latin typeface="Arial" panose="020B0604020202020204" pitchFamily="34" charset="0"/>
              <a:ea typeface="+mn-ea"/>
              <a:cs typeface="Arial" panose="020B0604020202020204" pitchFamily="34" charset="0"/>
            </a:endParaRPr>
          </a:p>
          <a:p>
            <a:pPr>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Theres a clear lack of change management especially in the migration to newer technologies like block chain and zero trust. Risk management standards (</a:t>
            </a:r>
            <a:r>
              <a:rPr lang="en-KE" sz="1200" kern="1200" dirty="0">
                <a:solidFill>
                  <a:schemeClr val="tx1"/>
                </a:solidFill>
                <a:effectLst/>
                <a:latin typeface="Arial" panose="020B0604020202020204" pitchFamily="34" charset="0"/>
                <a:ea typeface="+mn-ea"/>
                <a:cs typeface="Arial" panose="020B0604020202020204" pitchFamily="34" charset="0"/>
              </a:rPr>
              <a:t>Rampini, et.al. 2019) </a:t>
            </a:r>
            <a:r>
              <a:rPr lang="en-GB" sz="1200" kern="1200" dirty="0">
                <a:solidFill>
                  <a:schemeClr val="tx1"/>
                </a:solidFill>
                <a:effectLst/>
                <a:latin typeface="Arial" panose="020B0604020202020204" pitchFamily="34" charset="0"/>
                <a:ea typeface="+mn-ea"/>
                <a:cs typeface="Arial" panose="020B0604020202020204" pitchFamily="34" charset="0"/>
              </a:rPr>
              <a:t>need to be applied across the entire supply chain and governance of IoT enabled satellite network industry.</a:t>
            </a:r>
            <a:endParaRPr lang="en-KE" sz="1200" kern="1200" dirty="0">
              <a:solidFill>
                <a:schemeClr val="tx1"/>
              </a:solidFill>
              <a:effectLst/>
              <a:latin typeface="Arial" panose="020B0604020202020204" pitchFamily="34" charset="0"/>
              <a:ea typeface="+mn-ea"/>
              <a:cs typeface="Arial" panose="020B0604020202020204" pitchFamily="34" charset="0"/>
            </a:endParaRPr>
          </a:p>
          <a:p>
            <a:endParaRPr lang="en-KE" dirty="0"/>
          </a:p>
        </p:txBody>
      </p:sp>
      <p:sp>
        <p:nvSpPr>
          <p:cNvPr id="4" name="Slide Number Placeholder 3"/>
          <p:cNvSpPr>
            <a:spLocks noGrp="1"/>
          </p:cNvSpPr>
          <p:nvPr>
            <p:ph type="sldNum" sz="quarter" idx="5"/>
          </p:nvPr>
        </p:nvSpPr>
        <p:spPr/>
        <p:txBody>
          <a:bodyPr/>
          <a:lstStyle/>
          <a:p>
            <a:fld id="{4FBA180B-FEC8-2E4D-970B-83CEED2D5BE9}" type="slidenum">
              <a:rPr lang="en-KE" smtClean="0"/>
              <a:t>4</a:t>
            </a:fld>
            <a:endParaRPr lang="en-KE"/>
          </a:p>
        </p:txBody>
      </p:sp>
    </p:spTree>
    <p:extLst>
      <p:ext uri="{BB962C8B-B14F-4D97-AF65-F5344CB8AC3E}">
        <p14:creationId xmlns:p14="http://schemas.microsoft.com/office/powerpoint/2010/main" val="655466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Figure one above, shows the totality of peer reviewed documents from searched databases with topic “IoT enabled satellite security” in contrast with “satellite Security” and “IoT security”. The past decade, saw search frequency for “IoT satellite security” has increased as “IoT security” quests remain common. It is noteworthy, that in the last half a decade, investigative papers on subject matter topics/texts, increased as follows; 2016 – 184, 2024 – 3330 and 2025 to date – 1940.</a:t>
            </a:r>
            <a:endParaRPr lang="en-KE"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Comparatively, lack of IoT satellite networks and an over emphasis on IoT security and or Satellite topics, as stand-alone perspectives, with commensurate results on enhancing security on the same, that also, focus mainly on satellite technology topology, is evidence of a lacuna in available studies and assessments. Results presented by the surveys, focused on security improvement.</a:t>
            </a:r>
            <a:endParaRPr lang="en-KE" sz="1200" kern="1200" dirty="0">
              <a:solidFill>
                <a:schemeClr val="tx1"/>
              </a:solidFill>
              <a:effectLst/>
              <a:latin typeface="+mn-lt"/>
              <a:ea typeface="+mn-ea"/>
              <a:cs typeface="+mn-cs"/>
            </a:endParaRPr>
          </a:p>
          <a:p>
            <a:endParaRPr lang="en-KE" dirty="0"/>
          </a:p>
        </p:txBody>
      </p:sp>
      <p:sp>
        <p:nvSpPr>
          <p:cNvPr id="4" name="Slide Number Placeholder 3"/>
          <p:cNvSpPr>
            <a:spLocks noGrp="1"/>
          </p:cNvSpPr>
          <p:nvPr>
            <p:ph type="sldNum" sz="quarter" idx="5"/>
          </p:nvPr>
        </p:nvSpPr>
        <p:spPr/>
        <p:txBody>
          <a:bodyPr/>
          <a:lstStyle/>
          <a:p>
            <a:fld id="{4FBA180B-FEC8-2E4D-970B-83CEED2D5BE9}" type="slidenum">
              <a:rPr lang="en-KE" smtClean="0"/>
              <a:t>6</a:t>
            </a:fld>
            <a:endParaRPr lang="en-KE"/>
          </a:p>
        </p:txBody>
      </p:sp>
    </p:spTree>
    <p:extLst>
      <p:ext uri="{BB962C8B-B14F-4D97-AF65-F5344CB8AC3E}">
        <p14:creationId xmlns:p14="http://schemas.microsoft.com/office/powerpoint/2010/main" val="39716740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KE"/>
          </a:p>
        </p:txBody>
      </p:sp>
      <p:sp>
        <p:nvSpPr>
          <p:cNvPr id="3" name="Notes Placeholder 2"/>
          <p:cNvSpPr>
            <a:spLocks noGrp="1"/>
          </p:cNvSpPr>
          <p:nvPr>
            <p:ph type="body" idx="1"/>
          </p:nvPr>
        </p:nvSpPr>
        <p:spPr/>
        <p:txBody>
          <a:bodyPr/>
          <a:lstStyle/>
          <a:p>
            <a:pPr>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Applying quantitative approach, research questions were developed as per figure 2, below to achieve main objectives of this paper i.e. </a:t>
            </a:r>
            <a:endParaRPr lang="en-KE" sz="1200" kern="1200">
              <a:solidFill>
                <a:schemeClr val="tx1"/>
              </a:solidFill>
              <a:effectLst/>
              <a:latin typeface="Arial" panose="020B0604020202020204" pitchFamily="34" charset="0"/>
              <a:ea typeface="+mn-ea"/>
              <a:cs typeface="Arial" panose="020B0604020202020204" pitchFamily="34" charset="0"/>
            </a:endParaRPr>
          </a:p>
          <a:p>
            <a:pPr lvl="0">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Find main kind of cyber-attacks on IoT enabled satellite networks, </a:t>
            </a:r>
            <a:endParaRPr lang="en-KE" sz="1200" kern="1200">
              <a:solidFill>
                <a:schemeClr val="tx1"/>
              </a:solidFill>
              <a:effectLst/>
              <a:latin typeface="Arial" panose="020B0604020202020204" pitchFamily="34" charset="0"/>
              <a:ea typeface="+mn-ea"/>
              <a:cs typeface="Arial" panose="020B0604020202020204" pitchFamily="34" charset="0"/>
            </a:endParaRPr>
          </a:p>
          <a:p>
            <a:pPr lvl="0">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Discover susceptibilities enabling the above</a:t>
            </a:r>
            <a:endParaRPr lang="en-KE" sz="1200" kern="1200">
              <a:solidFill>
                <a:schemeClr val="tx1"/>
              </a:solidFill>
              <a:effectLst/>
              <a:latin typeface="Arial" panose="020B0604020202020204" pitchFamily="34" charset="0"/>
              <a:ea typeface="+mn-ea"/>
              <a:cs typeface="Arial" panose="020B0604020202020204" pitchFamily="34" charset="0"/>
            </a:endParaRPr>
          </a:p>
          <a:p>
            <a:pPr lvl="0">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Provide propositions to mitigate identified susceptibilities as per above</a:t>
            </a:r>
            <a:endParaRPr lang="en-KE" sz="1200" kern="1200">
              <a:solidFill>
                <a:schemeClr val="tx1"/>
              </a:solidFill>
              <a:effectLst/>
              <a:latin typeface="Arial" panose="020B0604020202020204" pitchFamily="34" charset="0"/>
              <a:ea typeface="+mn-ea"/>
              <a:cs typeface="Arial" panose="020B0604020202020204" pitchFamily="34" charset="0"/>
            </a:endParaRPr>
          </a:p>
          <a:p>
            <a:pPr lvl="0">
              <a:lnSpc>
                <a:spcPct val="200000"/>
              </a:lnSpc>
            </a:pPr>
            <a:r>
              <a:rPr lang="en-GB" sz="1200" kern="1200" dirty="0">
                <a:solidFill>
                  <a:schemeClr val="tx1"/>
                </a:solidFill>
                <a:effectLst/>
                <a:latin typeface="Arial" panose="020B0604020202020204" pitchFamily="34" charset="0"/>
                <a:ea typeface="+mn-ea"/>
                <a:cs typeface="Arial" panose="020B0604020202020204" pitchFamily="34" charset="0"/>
              </a:rPr>
              <a:t>Discover most exposed industries/sectors to identified cyber-attacks with possible pragmatic solutions.</a:t>
            </a:r>
            <a:endParaRPr lang="en-KE" sz="1200" kern="1200">
              <a:solidFill>
                <a:schemeClr val="tx1"/>
              </a:solidFill>
              <a:effectLst/>
              <a:latin typeface="Arial" panose="020B0604020202020204" pitchFamily="34" charset="0"/>
              <a:ea typeface="+mn-ea"/>
              <a:cs typeface="Arial" panose="020B0604020202020204" pitchFamily="34" charset="0"/>
            </a:endParaRPr>
          </a:p>
          <a:p>
            <a:pPr>
              <a:lnSpc>
                <a:spcPct val="200000"/>
              </a:lnSpc>
            </a:pPr>
            <a:r>
              <a:rPr lang="en-GB" sz="1200" i="0" kern="1200" dirty="0">
                <a:solidFill>
                  <a:schemeClr val="tx1"/>
                </a:solidFill>
                <a:effectLst/>
                <a:latin typeface="Arial" panose="020B0604020202020204" pitchFamily="34" charset="0"/>
                <a:ea typeface="+mn-ea"/>
                <a:cs typeface="Arial" panose="020B0604020202020204" pitchFamily="34" charset="0"/>
              </a:rPr>
              <a:t>Sample size was selected and retrieved from Scopus, IEEE Xplore, and Google scholar between 2011-2025. Selection range was informed by technical relevance to subject matter, sector of application and of course with key consideration to type of cybersecurity threat posed.</a:t>
            </a:r>
            <a:endParaRPr lang="en-KE" sz="1200" i="1" kern="1200">
              <a:solidFill>
                <a:schemeClr val="tx1"/>
              </a:solidFill>
              <a:effectLst/>
              <a:latin typeface="Arial" panose="020B0604020202020204" pitchFamily="34" charset="0"/>
              <a:ea typeface="+mn-ea"/>
              <a:cs typeface="Arial" panose="020B0604020202020204" pitchFamily="34" charset="0"/>
            </a:endParaRPr>
          </a:p>
          <a:p>
            <a:pPr>
              <a:lnSpc>
                <a:spcPct val="200000"/>
              </a:lnSpc>
            </a:pPr>
            <a:br>
              <a:rPr lang="en-GB" sz="1200" kern="1200" dirty="0">
                <a:solidFill>
                  <a:schemeClr val="tx1"/>
                </a:solidFill>
                <a:effectLst/>
                <a:latin typeface="+mn-lt"/>
                <a:ea typeface="+mn-ea"/>
                <a:cs typeface="+mn-cs"/>
              </a:rPr>
            </a:br>
            <a:endParaRPr lang="en-KE"/>
          </a:p>
        </p:txBody>
      </p:sp>
      <p:sp>
        <p:nvSpPr>
          <p:cNvPr id="4" name="Slide Number Placeholder 3"/>
          <p:cNvSpPr>
            <a:spLocks noGrp="1"/>
          </p:cNvSpPr>
          <p:nvPr>
            <p:ph type="sldNum" sz="quarter" idx="5"/>
          </p:nvPr>
        </p:nvSpPr>
        <p:spPr/>
        <p:txBody>
          <a:bodyPr/>
          <a:lstStyle/>
          <a:p>
            <a:fld id="{4FBA180B-FEC8-2E4D-970B-83CEED2D5BE9}" type="slidenum">
              <a:rPr lang="en-KE" smtClean="0"/>
              <a:t>8</a:t>
            </a:fld>
            <a:endParaRPr lang="en-KE"/>
          </a:p>
        </p:txBody>
      </p:sp>
    </p:spTree>
    <p:extLst>
      <p:ext uri="{BB962C8B-B14F-4D97-AF65-F5344CB8AC3E}">
        <p14:creationId xmlns:p14="http://schemas.microsoft.com/office/powerpoint/2010/main" val="2738858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48148-82B1-1A5F-AA60-9150B39AA44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KE"/>
          </a:p>
        </p:txBody>
      </p:sp>
      <p:sp>
        <p:nvSpPr>
          <p:cNvPr id="3" name="Subtitle 2">
            <a:extLst>
              <a:ext uri="{FF2B5EF4-FFF2-40B4-BE49-F238E27FC236}">
                <a16:creationId xmlns:a16="http://schemas.microsoft.com/office/drawing/2014/main" id="{856A6FD7-AE76-A317-9F9D-D8C1F79BCC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KE"/>
          </a:p>
        </p:txBody>
      </p:sp>
      <p:sp>
        <p:nvSpPr>
          <p:cNvPr id="4" name="Date Placeholder 3">
            <a:extLst>
              <a:ext uri="{FF2B5EF4-FFF2-40B4-BE49-F238E27FC236}">
                <a16:creationId xmlns:a16="http://schemas.microsoft.com/office/drawing/2014/main" id="{4540CB97-E168-9704-A504-FB813694FE72}"/>
              </a:ext>
            </a:extLst>
          </p:cNvPr>
          <p:cNvSpPr>
            <a:spLocks noGrp="1"/>
          </p:cNvSpPr>
          <p:nvPr>
            <p:ph type="dt" sz="half" idx="10"/>
          </p:nvPr>
        </p:nvSpPr>
        <p:spPr/>
        <p:txBody>
          <a:bodyPr/>
          <a:lstStyle/>
          <a:p>
            <a:fld id="{596A496B-99DC-0C48-AFCD-6C636B93E2D7}" type="datetime1">
              <a:rPr lang="en-US" smtClean="0"/>
              <a:t>10/9/25</a:t>
            </a:fld>
            <a:endParaRPr lang="en-KE"/>
          </a:p>
        </p:txBody>
      </p:sp>
      <p:sp>
        <p:nvSpPr>
          <p:cNvPr id="5" name="Footer Placeholder 4">
            <a:extLst>
              <a:ext uri="{FF2B5EF4-FFF2-40B4-BE49-F238E27FC236}">
                <a16:creationId xmlns:a16="http://schemas.microsoft.com/office/drawing/2014/main" id="{F8860EB7-D543-1848-763D-0F0C065EC9F4}"/>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BFDCBE0A-F6A3-8571-4DEF-E3AEE65C6718}"/>
              </a:ext>
            </a:extLst>
          </p:cNvPr>
          <p:cNvSpPr>
            <a:spLocks noGrp="1"/>
          </p:cNvSpPr>
          <p:nvPr>
            <p:ph type="sldNum" sz="quarter" idx="12"/>
          </p:nvPr>
        </p:nvSpPr>
        <p:spPr/>
        <p:txBody>
          <a:bodyPr/>
          <a:lstStyle/>
          <a:p>
            <a:fld id="{8EDF45D3-AA40-4C4B-81C8-037F17FE6E91}" type="slidenum">
              <a:rPr lang="en-KE" smtClean="0"/>
              <a:t>‹#›</a:t>
            </a:fld>
            <a:endParaRPr lang="en-KE"/>
          </a:p>
        </p:txBody>
      </p:sp>
    </p:spTree>
    <p:extLst>
      <p:ext uri="{BB962C8B-B14F-4D97-AF65-F5344CB8AC3E}">
        <p14:creationId xmlns:p14="http://schemas.microsoft.com/office/powerpoint/2010/main" val="2119464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87EE5-56EC-F416-00D8-D89C27FF3143}"/>
              </a:ext>
            </a:extLst>
          </p:cNvPr>
          <p:cNvSpPr>
            <a:spLocks noGrp="1"/>
          </p:cNvSpPr>
          <p:nvPr>
            <p:ph type="title"/>
          </p:nvPr>
        </p:nvSpPr>
        <p:spPr/>
        <p:txBody>
          <a:bodyPr/>
          <a:lstStyle/>
          <a:p>
            <a:r>
              <a:rPr lang="en-GB"/>
              <a:t>Click to edit Master title style</a:t>
            </a:r>
            <a:endParaRPr lang="en-KE"/>
          </a:p>
        </p:txBody>
      </p:sp>
      <p:sp>
        <p:nvSpPr>
          <p:cNvPr id="3" name="Vertical Text Placeholder 2">
            <a:extLst>
              <a:ext uri="{FF2B5EF4-FFF2-40B4-BE49-F238E27FC236}">
                <a16:creationId xmlns:a16="http://schemas.microsoft.com/office/drawing/2014/main" id="{2687E293-65FF-2E57-ADBA-A078384F4C1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E"/>
          </a:p>
        </p:txBody>
      </p:sp>
      <p:sp>
        <p:nvSpPr>
          <p:cNvPr id="4" name="Date Placeholder 3">
            <a:extLst>
              <a:ext uri="{FF2B5EF4-FFF2-40B4-BE49-F238E27FC236}">
                <a16:creationId xmlns:a16="http://schemas.microsoft.com/office/drawing/2014/main" id="{AFE7B694-7757-48D9-79E9-3AD8E01FE975}"/>
              </a:ext>
            </a:extLst>
          </p:cNvPr>
          <p:cNvSpPr>
            <a:spLocks noGrp="1"/>
          </p:cNvSpPr>
          <p:nvPr>
            <p:ph type="dt" sz="half" idx="10"/>
          </p:nvPr>
        </p:nvSpPr>
        <p:spPr/>
        <p:txBody>
          <a:bodyPr/>
          <a:lstStyle/>
          <a:p>
            <a:fld id="{AF503232-7115-794D-9F89-447DDED87CED}" type="datetime1">
              <a:rPr lang="en-US" smtClean="0"/>
              <a:t>10/9/25</a:t>
            </a:fld>
            <a:endParaRPr lang="en-KE"/>
          </a:p>
        </p:txBody>
      </p:sp>
      <p:sp>
        <p:nvSpPr>
          <p:cNvPr id="5" name="Footer Placeholder 4">
            <a:extLst>
              <a:ext uri="{FF2B5EF4-FFF2-40B4-BE49-F238E27FC236}">
                <a16:creationId xmlns:a16="http://schemas.microsoft.com/office/drawing/2014/main" id="{D5590E2A-EE99-2A54-0DC0-C73D6115FBC9}"/>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7075A2D6-FC12-8442-C7A9-E18BD4A5776A}"/>
              </a:ext>
            </a:extLst>
          </p:cNvPr>
          <p:cNvSpPr>
            <a:spLocks noGrp="1"/>
          </p:cNvSpPr>
          <p:nvPr>
            <p:ph type="sldNum" sz="quarter" idx="12"/>
          </p:nvPr>
        </p:nvSpPr>
        <p:spPr/>
        <p:txBody>
          <a:bodyPr/>
          <a:lstStyle/>
          <a:p>
            <a:fld id="{8EDF45D3-AA40-4C4B-81C8-037F17FE6E91}" type="slidenum">
              <a:rPr lang="en-KE" smtClean="0"/>
              <a:t>‹#›</a:t>
            </a:fld>
            <a:endParaRPr lang="en-KE"/>
          </a:p>
        </p:txBody>
      </p:sp>
    </p:spTree>
    <p:extLst>
      <p:ext uri="{BB962C8B-B14F-4D97-AF65-F5344CB8AC3E}">
        <p14:creationId xmlns:p14="http://schemas.microsoft.com/office/powerpoint/2010/main" val="1297926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24305D-C501-5D7A-D95A-FEB9000E46E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KE"/>
          </a:p>
        </p:txBody>
      </p:sp>
      <p:sp>
        <p:nvSpPr>
          <p:cNvPr id="3" name="Vertical Text Placeholder 2">
            <a:extLst>
              <a:ext uri="{FF2B5EF4-FFF2-40B4-BE49-F238E27FC236}">
                <a16:creationId xmlns:a16="http://schemas.microsoft.com/office/drawing/2014/main" id="{15894395-A93F-B239-555A-869E3DD25C6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E"/>
          </a:p>
        </p:txBody>
      </p:sp>
      <p:sp>
        <p:nvSpPr>
          <p:cNvPr id="4" name="Date Placeholder 3">
            <a:extLst>
              <a:ext uri="{FF2B5EF4-FFF2-40B4-BE49-F238E27FC236}">
                <a16:creationId xmlns:a16="http://schemas.microsoft.com/office/drawing/2014/main" id="{94AC9F80-14F2-A45C-E1CF-82B8BB4965F1}"/>
              </a:ext>
            </a:extLst>
          </p:cNvPr>
          <p:cNvSpPr>
            <a:spLocks noGrp="1"/>
          </p:cNvSpPr>
          <p:nvPr>
            <p:ph type="dt" sz="half" idx="10"/>
          </p:nvPr>
        </p:nvSpPr>
        <p:spPr/>
        <p:txBody>
          <a:bodyPr/>
          <a:lstStyle/>
          <a:p>
            <a:fld id="{186D5422-239D-6440-BAAB-6BDAF521E6DE}" type="datetime1">
              <a:rPr lang="en-US" smtClean="0"/>
              <a:t>10/9/25</a:t>
            </a:fld>
            <a:endParaRPr lang="en-KE"/>
          </a:p>
        </p:txBody>
      </p:sp>
      <p:sp>
        <p:nvSpPr>
          <p:cNvPr id="5" name="Footer Placeholder 4">
            <a:extLst>
              <a:ext uri="{FF2B5EF4-FFF2-40B4-BE49-F238E27FC236}">
                <a16:creationId xmlns:a16="http://schemas.microsoft.com/office/drawing/2014/main" id="{0E369D4B-FF1B-B118-0B44-18465C6B00B8}"/>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C9B084FD-CFAA-2512-CE96-AE6B9F850FC3}"/>
              </a:ext>
            </a:extLst>
          </p:cNvPr>
          <p:cNvSpPr>
            <a:spLocks noGrp="1"/>
          </p:cNvSpPr>
          <p:nvPr>
            <p:ph type="sldNum" sz="quarter" idx="12"/>
          </p:nvPr>
        </p:nvSpPr>
        <p:spPr/>
        <p:txBody>
          <a:bodyPr/>
          <a:lstStyle/>
          <a:p>
            <a:fld id="{8EDF45D3-AA40-4C4B-81C8-037F17FE6E91}" type="slidenum">
              <a:rPr lang="en-KE" smtClean="0"/>
              <a:t>‹#›</a:t>
            </a:fld>
            <a:endParaRPr lang="en-KE"/>
          </a:p>
        </p:txBody>
      </p:sp>
    </p:spTree>
    <p:extLst>
      <p:ext uri="{BB962C8B-B14F-4D97-AF65-F5344CB8AC3E}">
        <p14:creationId xmlns:p14="http://schemas.microsoft.com/office/powerpoint/2010/main" val="649212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C1494-2AEE-A3D9-C24F-3C04E07BF44A}"/>
              </a:ext>
            </a:extLst>
          </p:cNvPr>
          <p:cNvSpPr>
            <a:spLocks noGrp="1"/>
          </p:cNvSpPr>
          <p:nvPr>
            <p:ph type="title"/>
          </p:nvPr>
        </p:nvSpPr>
        <p:spPr/>
        <p:txBody>
          <a:bodyPr/>
          <a:lstStyle/>
          <a:p>
            <a:r>
              <a:rPr lang="en-GB"/>
              <a:t>Click to edit Master title style</a:t>
            </a:r>
            <a:endParaRPr lang="en-KE"/>
          </a:p>
        </p:txBody>
      </p:sp>
      <p:sp>
        <p:nvSpPr>
          <p:cNvPr id="3" name="Content Placeholder 2">
            <a:extLst>
              <a:ext uri="{FF2B5EF4-FFF2-40B4-BE49-F238E27FC236}">
                <a16:creationId xmlns:a16="http://schemas.microsoft.com/office/drawing/2014/main" id="{9D8B2A6B-E6C0-50E6-F3FF-CA18C594DB9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E"/>
          </a:p>
        </p:txBody>
      </p:sp>
      <p:sp>
        <p:nvSpPr>
          <p:cNvPr id="4" name="Date Placeholder 3">
            <a:extLst>
              <a:ext uri="{FF2B5EF4-FFF2-40B4-BE49-F238E27FC236}">
                <a16:creationId xmlns:a16="http://schemas.microsoft.com/office/drawing/2014/main" id="{179A0C29-18DF-63B7-72D6-7B6FFAB44C9E}"/>
              </a:ext>
            </a:extLst>
          </p:cNvPr>
          <p:cNvSpPr>
            <a:spLocks noGrp="1"/>
          </p:cNvSpPr>
          <p:nvPr>
            <p:ph type="dt" sz="half" idx="10"/>
          </p:nvPr>
        </p:nvSpPr>
        <p:spPr/>
        <p:txBody>
          <a:bodyPr/>
          <a:lstStyle/>
          <a:p>
            <a:fld id="{9E5DA4E6-9237-5145-AC33-EF0A8B4D86CE}" type="datetime1">
              <a:rPr lang="en-US" smtClean="0"/>
              <a:t>10/9/25</a:t>
            </a:fld>
            <a:endParaRPr lang="en-KE"/>
          </a:p>
        </p:txBody>
      </p:sp>
      <p:sp>
        <p:nvSpPr>
          <p:cNvPr id="5" name="Footer Placeholder 4">
            <a:extLst>
              <a:ext uri="{FF2B5EF4-FFF2-40B4-BE49-F238E27FC236}">
                <a16:creationId xmlns:a16="http://schemas.microsoft.com/office/drawing/2014/main" id="{190B1EA8-9507-4A3A-62AF-C94DFDC8F2F9}"/>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CF01BF57-1FB1-F896-4EE9-D82F1B95E2C9}"/>
              </a:ext>
            </a:extLst>
          </p:cNvPr>
          <p:cNvSpPr>
            <a:spLocks noGrp="1"/>
          </p:cNvSpPr>
          <p:nvPr>
            <p:ph type="sldNum" sz="quarter" idx="12"/>
          </p:nvPr>
        </p:nvSpPr>
        <p:spPr/>
        <p:txBody>
          <a:bodyPr/>
          <a:lstStyle/>
          <a:p>
            <a:fld id="{8EDF45D3-AA40-4C4B-81C8-037F17FE6E91}" type="slidenum">
              <a:rPr lang="en-KE" smtClean="0"/>
              <a:t>‹#›</a:t>
            </a:fld>
            <a:endParaRPr lang="en-KE"/>
          </a:p>
        </p:txBody>
      </p:sp>
    </p:spTree>
    <p:extLst>
      <p:ext uri="{BB962C8B-B14F-4D97-AF65-F5344CB8AC3E}">
        <p14:creationId xmlns:p14="http://schemas.microsoft.com/office/powerpoint/2010/main" val="977826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1A402-2CAE-1608-2699-7A1B10D74F4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KE"/>
          </a:p>
        </p:txBody>
      </p:sp>
      <p:sp>
        <p:nvSpPr>
          <p:cNvPr id="3" name="Text Placeholder 2">
            <a:extLst>
              <a:ext uri="{FF2B5EF4-FFF2-40B4-BE49-F238E27FC236}">
                <a16:creationId xmlns:a16="http://schemas.microsoft.com/office/drawing/2014/main" id="{7BD4DBA1-CF29-365E-F2DC-0B482092B3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A0A76D8-40A2-0DA4-993F-EBE1D66FD897}"/>
              </a:ext>
            </a:extLst>
          </p:cNvPr>
          <p:cNvSpPr>
            <a:spLocks noGrp="1"/>
          </p:cNvSpPr>
          <p:nvPr>
            <p:ph type="dt" sz="half" idx="10"/>
          </p:nvPr>
        </p:nvSpPr>
        <p:spPr/>
        <p:txBody>
          <a:bodyPr/>
          <a:lstStyle/>
          <a:p>
            <a:fld id="{573B80D9-C341-4B40-A6B3-FE6222921F47}" type="datetime1">
              <a:rPr lang="en-US" smtClean="0"/>
              <a:t>10/9/25</a:t>
            </a:fld>
            <a:endParaRPr lang="en-KE"/>
          </a:p>
        </p:txBody>
      </p:sp>
      <p:sp>
        <p:nvSpPr>
          <p:cNvPr id="5" name="Footer Placeholder 4">
            <a:extLst>
              <a:ext uri="{FF2B5EF4-FFF2-40B4-BE49-F238E27FC236}">
                <a16:creationId xmlns:a16="http://schemas.microsoft.com/office/drawing/2014/main" id="{8A13043C-B974-0925-D5BB-E09D58CE8B2E}"/>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8172E2B7-0590-C662-8BEE-71EFEEBC6E9B}"/>
              </a:ext>
            </a:extLst>
          </p:cNvPr>
          <p:cNvSpPr>
            <a:spLocks noGrp="1"/>
          </p:cNvSpPr>
          <p:nvPr>
            <p:ph type="sldNum" sz="quarter" idx="12"/>
          </p:nvPr>
        </p:nvSpPr>
        <p:spPr/>
        <p:txBody>
          <a:bodyPr/>
          <a:lstStyle/>
          <a:p>
            <a:fld id="{8EDF45D3-AA40-4C4B-81C8-037F17FE6E91}" type="slidenum">
              <a:rPr lang="en-KE" smtClean="0"/>
              <a:t>‹#›</a:t>
            </a:fld>
            <a:endParaRPr lang="en-KE"/>
          </a:p>
        </p:txBody>
      </p:sp>
    </p:spTree>
    <p:extLst>
      <p:ext uri="{BB962C8B-B14F-4D97-AF65-F5344CB8AC3E}">
        <p14:creationId xmlns:p14="http://schemas.microsoft.com/office/powerpoint/2010/main" val="2444487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7E516-16DE-D8B7-BCDE-FAF7A4D77F0F}"/>
              </a:ext>
            </a:extLst>
          </p:cNvPr>
          <p:cNvSpPr>
            <a:spLocks noGrp="1"/>
          </p:cNvSpPr>
          <p:nvPr>
            <p:ph type="title"/>
          </p:nvPr>
        </p:nvSpPr>
        <p:spPr/>
        <p:txBody>
          <a:bodyPr/>
          <a:lstStyle/>
          <a:p>
            <a:r>
              <a:rPr lang="en-GB"/>
              <a:t>Click to edit Master title style</a:t>
            </a:r>
            <a:endParaRPr lang="en-KE"/>
          </a:p>
        </p:txBody>
      </p:sp>
      <p:sp>
        <p:nvSpPr>
          <p:cNvPr id="3" name="Content Placeholder 2">
            <a:extLst>
              <a:ext uri="{FF2B5EF4-FFF2-40B4-BE49-F238E27FC236}">
                <a16:creationId xmlns:a16="http://schemas.microsoft.com/office/drawing/2014/main" id="{578ED9F2-8035-0887-0CBA-3DB569F4060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E"/>
          </a:p>
        </p:txBody>
      </p:sp>
      <p:sp>
        <p:nvSpPr>
          <p:cNvPr id="4" name="Content Placeholder 3">
            <a:extLst>
              <a:ext uri="{FF2B5EF4-FFF2-40B4-BE49-F238E27FC236}">
                <a16:creationId xmlns:a16="http://schemas.microsoft.com/office/drawing/2014/main" id="{0F497062-EE8C-160C-C728-416E97ECBBBE}"/>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E"/>
          </a:p>
        </p:txBody>
      </p:sp>
      <p:sp>
        <p:nvSpPr>
          <p:cNvPr id="5" name="Date Placeholder 4">
            <a:extLst>
              <a:ext uri="{FF2B5EF4-FFF2-40B4-BE49-F238E27FC236}">
                <a16:creationId xmlns:a16="http://schemas.microsoft.com/office/drawing/2014/main" id="{C70F4B80-20A7-8873-F18A-25FC84BF1450}"/>
              </a:ext>
            </a:extLst>
          </p:cNvPr>
          <p:cNvSpPr>
            <a:spLocks noGrp="1"/>
          </p:cNvSpPr>
          <p:nvPr>
            <p:ph type="dt" sz="half" idx="10"/>
          </p:nvPr>
        </p:nvSpPr>
        <p:spPr/>
        <p:txBody>
          <a:bodyPr/>
          <a:lstStyle/>
          <a:p>
            <a:fld id="{B85FEBC4-2D54-C54B-A97A-31FA7A28B603}" type="datetime1">
              <a:rPr lang="en-US" smtClean="0"/>
              <a:t>10/9/25</a:t>
            </a:fld>
            <a:endParaRPr lang="en-KE"/>
          </a:p>
        </p:txBody>
      </p:sp>
      <p:sp>
        <p:nvSpPr>
          <p:cNvPr id="6" name="Footer Placeholder 5">
            <a:extLst>
              <a:ext uri="{FF2B5EF4-FFF2-40B4-BE49-F238E27FC236}">
                <a16:creationId xmlns:a16="http://schemas.microsoft.com/office/drawing/2014/main" id="{4FA921E9-DC41-496B-EEBA-9876C932E4E0}"/>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2C61C471-3307-79B1-4B69-420C5602754A}"/>
              </a:ext>
            </a:extLst>
          </p:cNvPr>
          <p:cNvSpPr>
            <a:spLocks noGrp="1"/>
          </p:cNvSpPr>
          <p:nvPr>
            <p:ph type="sldNum" sz="quarter" idx="12"/>
          </p:nvPr>
        </p:nvSpPr>
        <p:spPr/>
        <p:txBody>
          <a:bodyPr/>
          <a:lstStyle/>
          <a:p>
            <a:fld id="{8EDF45D3-AA40-4C4B-81C8-037F17FE6E91}" type="slidenum">
              <a:rPr lang="en-KE" smtClean="0"/>
              <a:t>‹#›</a:t>
            </a:fld>
            <a:endParaRPr lang="en-KE"/>
          </a:p>
        </p:txBody>
      </p:sp>
    </p:spTree>
    <p:extLst>
      <p:ext uri="{BB962C8B-B14F-4D97-AF65-F5344CB8AC3E}">
        <p14:creationId xmlns:p14="http://schemas.microsoft.com/office/powerpoint/2010/main" val="6893710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A19D7-6E0F-A463-259B-1F70707B3022}"/>
              </a:ext>
            </a:extLst>
          </p:cNvPr>
          <p:cNvSpPr>
            <a:spLocks noGrp="1"/>
          </p:cNvSpPr>
          <p:nvPr>
            <p:ph type="title"/>
          </p:nvPr>
        </p:nvSpPr>
        <p:spPr>
          <a:xfrm>
            <a:off x="839788" y="365125"/>
            <a:ext cx="10515600" cy="1325563"/>
          </a:xfrm>
        </p:spPr>
        <p:txBody>
          <a:bodyPr/>
          <a:lstStyle/>
          <a:p>
            <a:r>
              <a:rPr lang="en-GB"/>
              <a:t>Click to edit Master title style</a:t>
            </a:r>
            <a:endParaRPr lang="en-KE"/>
          </a:p>
        </p:txBody>
      </p:sp>
      <p:sp>
        <p:nvSpPr>
          <p:cNvPr id="3" name="Text Placeholder 2">
            <a:extLst>
              <a:ext uri="{FF2B5EF4-FFF2-40B4-BE49-F238E27FC236}">
                <a16:creationId xmlns:a16="http://schemas.microsoft.com/office/drawing/2014/main" id="{8F6871F2-659B-3035-038A-461FB21634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4DA404D-395B-F81F-B4EF-41C9B36C04C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E"/>
          </a:p>
        </p:txBody>
      </p:sp>
      <p:sp>
        <p:nvSpPr>
          <p:cNvPr id="5" name="Text Placeholder 4">
            <a:extLst>
              <a:ext uri="{FF2B5EF4-FFF2-40B4-BE49-F238E27FC236}">
                <a16:creationId xmlns:a16="http://schemas.microsoft.com/office/drawing/2014/main" id="{E6BA6A47-C918-BFCD-A535-B704095032D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E52CB61-E86D-3C60-7EDE-592E2A80430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E"/>
          </a:p>
        </p:txBody>
      </p:sp>
      <p:sp>
        <p:nvSpPr>
          <p:cNvPr id="7" name="Date Placeholder 6">
            <a:extLst>
              <a:ext uri="{FF2B5EF4-FFF2-40B4-BE49-F238E27FC236}">
                <a16:creationId xmlns:a16="http://schemas.microsoft.com/office/drawing/2014/main" id="{13792B41-5881-A9E0-9A4C-DBA48F1660EC}"/>
              </a:ext>
            </a:extLst>
          </p:cNvPr>
          <p:cNvSpPr>
            <a:spLocks noGrp="1"/>
          </p:cNvSpPr>
          <p:nvPr>
            <p:ph type="dt" sz="half" idx="10"/>
          </p:nvPr>
        </p:nvSpPr>
        <p:spPr/>
        <p:txBody>
          <a:bodyPr/>
          <a:lstStyle/>
          <a:p>
            <a:fld id="{4B788E0C-A557-3341-8DD9-A0EEC7C1F6D1}" type="datetime1">
              <a:rPr lang="en-US" smtClean="0"/>
              <a:t>10/9/25</a:t>
            </a:fld>
            <a:endParaRPr lang="en-KE"/>
          </a:p>
        </p:txBody>
      </p:sp>
      <p:sp>
        <p:nvSpPr>
          <p:cNvPr id="8" name="Footer Placeholder 7">
            <a:extLst>
              <a:ext uri="{FF2B5EF4-FFF2-40B4-BE49-F238E27FC236}">
                <a16:creationId xmlns:a16="http://schemas.microsoft.com/office/drawing/2014/main" id="{9AB4B729-3F2C-051E-BC5E-A3F6D7E5D1B9}"/>
              </a:ext>
            </a:extLst>
          </p:cNvPr>
          <p:cNvSpPr>
            <a:spLocks noGrp="1"/>
          </p:cNvSpPr>
          <p:nvPr>
            <p:ph type="ftr" sz="quarter" idx="11"/>
          </p:nvPr>
        </p:nvSpPr>
        <p:spPr/>
        <p:txBody>
          <a:bodyPr/>
          <a:lstStyle/>
          <a:p>
            <a:endParaRPr lang="en-KE"/>
          </a:p>
        </p:txBody>
      </p:sp>
      <p:sp>
        <p:nvSpPr>
          <p:cNvPr id="9" name="Slide Number Placeholder 8">
            <a:extLst>
              <a:ext uri="{FF2B5EF4-FFF2-40B4-BE49-F238E27FC236}">
                <a16:creationId xmlns:a16="http://schemas.microsoft.com/office/drawing/2014/main" id="{E25A7BD0-B763-770E-F181-FE04F5FF8972}"/>
              </a:ext>
            </a:extLst>
          </p:cNvPr>
          <p:cNvSpPr>
            <a:spLocks noGrp="1"/>
          </p:cNvSpPr>
          <p:nvPr>
            <p:ph type="sldNum" sz="quarter" idx="12"/>
          </p:nvPr>
        </p:nvSpPr>
        <p:spPr/>
        <p:txBody>
          <a:bodyPr/>
          <a:lstStyle/>
          <a:p>
            <a:fld id="{8EDF45D3-AA40-4C4B-81C8-037F17FE6E91}" type="slidenum">
              <a:rPr lang="en-KE" smtClean="0"/>
              <a:t>‹#›</a:t>
            </a:fld>
            <a:endParaRPr lang="en-KE"/>
          </a:p>
        </p:txBody>
      </p:sp>
    </p:spTree>
    <p:extLst>
      <p:ext uri="{BB962C8B-B14F-4D97-AF65-F5344CB8AC3E}">
        <p14:creationId xmlns:p14="http://schemas.microsoft.com/office/powerpoint/2010/main" val="2070580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636E1-491B-E813-A360-1A5594CC8AB4}"/>
              </a:ext>
            </a:extLst>
          </p:cNvPr>
          <p:cNvSpPr>
            <a:spLocks noGrp="1"/>
          </p:cNvSpPr>
          <p:nvPr>
            <p:ph type="title"/>
          </p:nvPr>
        </p:nvSpPr>
        <p:spPr/>
        <p:txBody>
          <a:bodyPr/>
          <a:lstStyle/>
          <a:p>
            <a:r>
              <a:rPr lang="en-GB"/>
              <a:t>Click to edit Master title style</a:t>
            </a:r>
            <a:endParaRPr lang="en-KE"/>
          </a:p>
        </p:txBody>
      </p:sp>
      <p:sp>
        <p:nvSpPr>
          <p:cNvPr id="3" name="Date Placeholder 2">
            <a:extLst>
              <a:ext uri="{FF2B5EF4-FFF2-40B4-BE49-F238E27FC236}">
                <a16:creationId xmlns:a16="http://schemas.microsoft.com/office/drawing/2014/main" id="{08316CC9-0D46-022B-5B42-C1380DB68EBE}"/>
              </a:ext>
            </a:extLst>
          </p:cNvPr>
          <p:cNvSpPr>
            <a:spLocks noGrp="1"/>
          </p:cNvSpPr>
          <p:nvPr>
            <p:ph type="dt" sz="half" idx="10"/>
          </p:nvPr>
        </p:nvSpPr>
        <p:spPr/>
        <p:txBody>
          <a:bodyPr/>
          <a:lstStyle/>
          <a:p>
            <a:fld id="{E87D0072-0775-354F-B277-8288050B9981}" type="datetime1">
              <a:rPr lang="en-US" smtClean="0"/>
              <a:t>10/9/25</a:t>
            </a:fld>
            <a:endParaRPr lang="en-KE"/>
          </a:p>
        </p:txBody>
      </p:sp>
      <p:sp>
        <p:nvSpPr>
          <p:cNvPr id="4" name="Footer Placeholder 3">
            <a:extLst>
              <a:ext uri="{FF2B5EF4-FFF2-40B4-BE49-F238E27FC236}">
                <a16:creationId xmlns:a16="http://schemas.microsoft.com/office/drawing/2014/main" id="{BC2C5FDC-25E7-B689-3DA5-2A1D30568E77}"/>
              </a:ext>
            </a:extLst>
          </p:cNvPr>
          <p:cNvSpPr>
            <a:spLocks noGrp="1"/>
          </p:cNvSpPr>
          <p:nvPr>
            <p:ph type="ftr" sz="quarter" idx="11"/>
          </p:nvPr>
        </p:nvSpPr>
        <p:spPr/>
        <p:txBody>
          <a:bodyPr/>
          <a:lstStyle/>
          <a:p>
            <a:endParaRPr lang="en-KE"/>
          </a:p>
        </p:txBody>
      </p:sp>
      <p:sp>
        <p:nvSpPr>
          <p:cNvPr id="5" name="Slide Number Placeholder 4">
            <a:extLst>
              <a:ext uri="{FF2B5EF4-FFF2-40B4-BE49-F238E27FC236}">
                <a16:creationId xmlns:a16="http://schemas.microsoft.com/office/drawing/2014/main" id="{36AA3E95-BB75-142F-2159-FC64BB165800}"/>
              </a:ext>
            </a:extLst>
          </p:cNvPr>
          <p:cNvSpPr>
            <a:spLocks noGrp="1"/>
          </p:cNvSpPr>
          <p:nvPr>
            <p:ph type="sldNum" sz="quarter" idx="12"/>
          </p:nvPr>
        </p:nvSpPr>
        <p:spPr/>
        <p:txBody>
          <a:bodyPr/>
          <a:lstStyle/>
          <a:p>
            <a:fld id="{8EDF45D3-AA40-4C4B-81C8-037F17FE6E91}" type="slidenum">
              <a:rPr lang="en-KE" smtClean="0"/>
              <a:t>‹#›</a:t>
            </a:fld>
            <a:endParaRPr lang="en-KE"/>
          </a:p>
        </p:txBody>
      </p:sp>
    </p:spTree>
    <p:extLst>
      <p:ext uri="{BB962C8B-B14F-4D97-AF65-F5344CB8AC3E}">
        <p14:creationId xmlns:p14="http://schemas.microsoft.com/office/powerpoint/2010/main" val="739629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EB5FC7-3970-C3BD-BA0D-3875B0D7CF62}"/>
              </a:ext>
            </a:extLst>
          </p:cNvPr>
          <p:cNvSpPr>
            <a:spLocks noGrp="1"/>
          </p:cNvSpPr>
          <p:nvPr>
            <p:ph type="dt" sz="half" idx="10"/>
          </p:nvPr>
        </p:nvSpPr>
        <p:spPr/>
        <p:txBody>
          <a:bodyPr/>
          <a:lstStyle/>
          <a:p>
            <a:fld id="{02A37CC2-352F-934F-AC61-5022CE072ABE}" type="datetime1">
              <a:rPr lang="en-US" smtClean="0"/>
              <a:t>10/9/25</a:t>
            </a:fld>
            <a:endParaRPr lang="en-KE"/>
          </a:p>
        </p:txBody>
      </p:sp>
      <p:sp>
        <p:nvSpPr>
          <p:cNvPr id="3" name="Footer Placeholder 2">
            <a:extLst>
              <a:ext uri="{FF2B5EF4-FFF2-40B4-BE49-F238E27FC236}">
                <a16:creationId xmlns:a16="http://schemas.microsoft.com/office/drawing/2014/main" id="{A3E78F66-8EB6-717E-2CA7-7789FE87F8E0}"/>
              </a:ext>
            </a:extLst>
          </p:cNvPr>
          <p:cNvSpPr>
            <a:spLocks noGrp="1"/>
          </p:cNvSpPr>
          <p:nvPr>
            <p:ph type="ftr" sz="quarter" idx="11"/>
          </p:nvPr>
        </p:nvSpPr>
        <p:spPr/>
        <p:txBody>
          <a:bodyPr/>
          <a:lstStyle/>
          <a:p>
            <a:endParaRPr lang="en-KE"/>
          </a:p>
        </p:txBody>
      </p:sp>
      <p:sp>
        <p:nvSpPr>
          <p:cNvPr id="4" name="Slide Number Placeholder 3">
            <a:extLst>
              <a:ext uri="{FF2B5EF4-FFF2-40B4-BE49-F238E27FC236}">
                <a16:creationId xmlns:a16="http://schemas.microsoft.com/office/drawing/2014/main" id="{BDE72288-0D0C-42DC-D658-F4E7214E61B0}"/>
              </a:ext>
            </a:extLst>
          </p:cNvPr>
          <p:cNvSpPr>
            <a:spLocks noGrp="1"/>
          </p:cNvSpPr>
          <p:nvPr>
            <p:ph type="sldNum" sz="quarter" idx="12"/>
          </p:nvPr>
        </p:nvSpPr>
        <p:spPr/>
        <p:txBody>
          <a:bodyPr/>
          <a:lstStyle/>
          <a:p>
            <a:fld id="{8EDF45D3-AA40-4C4B-81C8-037F17FE6E91}" type="slidenum">
              <a:rPr lang="en-KE" smtClean="0"/>
              <a:t>‹#›</a:t>
            </a:fld>
            <a:endParaRPr lang="en-KE"/>
          </a:p>
        </p:txBody>
      </p:sp>
    </p:spTree>
    <p:extLst>
      <p:ext uri="{BB962C8B-B14F-4D97-AF65-F5344CB8AC3E}">
        <p14:creationId xmlns:p14="http://schemas.microsoft.com/office/powerpoint/2010/main" val="3003882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9C8C5-4F25-A0B8-BDE3-88043ED300A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KE"/>
          </a:p>
        </p:txBody>
      </p:sp>
      <p:sp>
        <p:nvSpPr>
          <p:cNvPr id="3" name="Content Placeholder 2">
            <a:extLst>
              <a:ext uri="{FF2B5EF4-FFF2-40B4-BE49-F238E27FC236}">
                <a16:creationId xmlns:a16="http://schemas.microsoft.com/office/drawing/2014/main" id="{45A99156-A7FB-F9E2-4BCF-9DA93771C2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E"/>
          </a:p>
        </p:txBody>
      </p:sp>
      <p:sp>
        <p:nvSpPr>
          <p:cNvPr id="4" name="Text Placeholder 3">
            <a:extLst>
              <a:ext uri="{FF2B5EF4-FFF2-40B4-BE49-F238E27FC236}">
                <a16:creationId xmlns:a16="http://schemas.microsoft.com/office/drawing/2014/main" id="{11942ED7-49B8-938F-C899-56D5BF0A26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495C82F-47A4-1EFA-7026-9B96217BDDAC}"/>
              </a:ext>
            </a:extLst>
          </p:cNvPr>
          <p:cNvSpPr>
            <a:spLocks noGrp="1"/>
          </p:cNvSpPr>
          <p:nvPr>
            <p:ph type="dt" sz="half" idx="10"/>
          </p:nvPr>
        </p:nvSpPr>
        <p:spPr/>
        <p:txBody>
          <a:bodyPr/>
          <a:lstStyle/>
          <a:p>
            <a:fld id="{3547B35D-B83A-D641-8F65-F7EC9F38E419}" type="datetime1">
              <a:rPr lang="en-US" smtClean="0"/>
              <a:t>10/9/25</a:t>
            </a:fld>
            <a:endParaRPr lang="en-KE"/>
          </a:p>
        </p:txBody>
      </p:sp>
      <p:sp>
        <p:nvSpPr>
          <p:cNvPr id="6" name="Footer Placeholder 5">
            <a:extLst>
              <a:ext uri="{FF2B5EF4-FFF2-40B4-BE49-F238E27FC236}">
                <a16:creationId xmlns:a16="http://schemas.microsoft.com/office/drawing/2014/main" id="{55D95AB7-6A9F-37AC-9917-688B8DE561B6}"/>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CF574B74-C93D-148D-8348-583B4B2F2624}"/>
              </a:ext>
            </a:extLst>
          </p:cNvPr>
          <p:cNvSpPr>
            <a:spLocks noGrp="1"/>
          </p:cNvSpPr>
          <p:nvPr>
            <p:ph type="sldNum" sz="quarter" idx="12"/>
          </p:nvPr>
        </p:nvSpPr>
        <p:spPr/>
        <p:txBody>
          <a:bodyPr/>
          <a:lstStyle/>
          <a:p>
            <a:fld id="{8EDF45D3-AA40-4C4B-81C8-037F17FE6E91}" type="slidenum">
              <a:rPr lang="en-KE" smtClean="0"/>
              <a:t>‹#›</a:t>
            </a:fld>
            <a:endParaRPr lang="en-KE"/>
          </a:p>
        </p:txBody>
      </p:sp>
    </p:spTree>
    <p:extLst>
      <p:ext uri="{BB962C8B-B14F-4D97-AF65-F5344CB8AC3E}">
        <p14:creationId xmlns:p14="http://schemas.microsoft.com/office/powerpoint/2010/main" val="948464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B4B20-5A80-D579-D325-BE53146FD19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KE"/>
          </a:p>
        </p:txBody>
      </p:sp>
      <p:sp>
        <p:nvSpPr>
          <p:cNvPr id="3" name="Picture Placeholder 2">
            <a:extLst>
              <a:ext uri="{FF2B5EF4-FFF2-40B4-BE49-F238E27FC236}">
                <a16:creationId xmlns:a16="http://schemas.microsoft.com/office/drawing/2014/main" id="{13D4A3AB-AB03-2EA7-B83E-1A490883E4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KE"/>
          </a:p>
        </p:txBody>
      </p:sp>
      <p:sp>
        <p:nvSpPr>
          <p:cNvPr id="4" name="Text Placeholder 3">
            <a:extLst>
              <a:ext uri="{FF2B5EF4-FFF2-40B4-BE49-F238E27FC236}">
                <a16:creationId xmlns:a16="http://schemas.microsoft.com/office/drawing/2014/main" id="{D5F6BC97-AADD-7CAA-96B0-B4D16903C6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24789B6-EBE8-194A-ED81-C3408DA2C4A7}"/>
              </a:ext>
            </a:extLst>
          </p:cNvPr>
          <p:cNvSpPr>
            <a:spLocks noGrp="1"/>
          </p:cNvSpPr>
          <p:nvPr>
            <p:ph type="dt" sz="half" idx="10"/>
          </p:nvPr>
        </p:nvSpPr>
        <p:spPr/>
        <p:txBody>
          <a:bodyPr/>
          <a:lstStyle/>
          <a:p>
            <a:fld id="{B3E0E343-8BBB-F94A-BF90-42C4D586823E}" type="datetime1">
              <a:rPr lang="en-US" smtClean="0"/>
              <a:t>10/9/25</a:t>
            </a:fld>
            <a:endParaRPr lang="en-KE"/>
          </a:p>
        </p:txBody>
      </p:sp>
      <p:sp>
        <p:nvSpPr>
          <p:cNvPr id="6" name="Footer Placeholder 5">
            <a:extLst>
              <a:ext uri="{FF2B5EF4-FFF2-40B4-BE49-F238E27FC236}">
                <a16:creationId xmlns:a16="http://schemas.microsoft.com/office/drawing/2014/main" id="{FCA89E1B-D91B-8AE3-6839-FF58979E9BCF}"/>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415F7ADA-FD17-B669-AC90-1DBB397F3CD7}"/>
              </a:ext>
            </a:extLst>
          </p:cNvPr>
          <p:cNvSpPr>
            <a:spLocks noGrp="1"/>
          </p:cNvSpPr>
          <p:nvPr>
            <p:ph type="sldNum" sz="quarter" idx="12"/>
          </p:nvPr>
        </p:nvSpPr>
        <p:spPr/>
        <p:txBody>
          <a:bodyPr/>
          <a:lstStyle/>
          <a:p>
            <a:fld id="{8EDF45D3-AA40-4C4B-81C8-037F17FE6E91}" type="slidenum">
              <a:rPr lang="en-KE" smtClean="0"/>
              <a:t>‹#›</a:t>
            </a:fld>
            <a:endParaRPr lang="en-KE"/>
          </a:p>
        </p:txBody>
      </p:sp>
    </p:spTree>
    <p:extLst>
      <p:ext uri="{BB962C8B-B14F-4D97-AF65-F5344CB8AC3E}">
        <p14:creationId xmlns:p14="http://schemas.microsoft.com/office/powerpoint/2010/main" val="325034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3D33A8-A1C3-DA20-D619-ED36D5103D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KE"/>
          </a:p>
        </p:txBody>
      </p:sp>
      <p:sp>
        <p:nvSpPr>
          <p:cNvPr id="3" name="Text Placeholder 2">
            <a:extLst>
              <a:ext uri="{FF2B5EF4-FFF2-40B4-BE49-F238E27FC236}">
                <a16:creationId xmlns:a16="http://schemas.microsoft.com/office/drawing/2014/main" id="{221A80BC-04EC-4D27-21D7-4F34015748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E"/>
          </a:p>
        </p:txBody>
      </p:sp>
      <p:sp>
        <p:nvSpPr>
          <p:cNvPr id="4" name="Date Placeholder 3">
            <a:extLst>
              <a:ext uri="{FF2B5EF4-FFF2-40B4-BE49-F238E27FC236}">
                <a16:creationId xmlns:a16="http://schemas.microsoft.com/office/drawing/2014/main" id="{9AD610E9-9157-64C3-7769-765A177331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EF2275-2A1A-FF46-B9FF-1A8363C6BF18}" type="datetime1">
              <a:rPr lang="en-US" smtClean="0"/>
              <a:t>10/9/25</a:t>
            </a:fld>
            <a:endParaRPr lang="en-KE"/>
          </a:p>
        </p:txBody>
      </p:sp>
      <p:sp>
        <p:nvSpPr>
          <p:cNvPr id="5" name="Footer Placeholder 4">
            <a:extLst>
              <a:ext uri="{FF2B5EF4-FFF2-40B4-BE49-F238E27FC236}">
                <a16:creationId xmlns:a16="http://schemas.microsoft.com/office/drawing/2014/main" id="{500614D4-86B2-2AFF-8F21-4FC81BE330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KE"/>
          </a:p>
        </p:txBody>
      </p:sp>
      <p:sp>
        <p:nvSpPr>
          <p:cNvPr id="6" name="Slide Number Placeholder 5">
            <a:extLst>
              <a:ext uri="{FF2B5EF4-FFF2-40B4-BE49-F238E27FC236}">
                <a16:creationId xmlns:a16="http://schemas.microsoft.com/office/drawing/2014/main" id="{8C62F481-9723-E233-B85E-6186D7E015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DF45D3-AA40-4C4B-81C8-037F17FE6E91}" type="slidenum">
              <a:rPr lang="en-KE" smtClean="0"/>
              <a:t>‹#›</a:t>
            </a:fld>
            <a:endParaRPr lang="en-KE"/>
          </a:p>
        </p:txBody>
      </p:sp>
    </p:spTree>
    <p:extLst>
      <p:ext uri="{BB962C8B-B14F-4D97-AF65-F5344CB8AC3E}">
        <p14:creationId xmlns:p14="http://schemas.microsoft.com/office/powerpoint/2010/main" val="40206045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8.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hyperlink" Target="https://doi.org/10.1016/j.cose.2024.103799" TargetMode="Externa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EEFB84-67E8-D534-555C-C4E62ED08848}"/>
              </a:ext>
            </a:extLst>
          </p:cNvPr>
          <p:cNvSpPr>
            <a:spLocks noGrp="1"/>
          </p:cNvSpPr>
          <p:nvPr>
            <p:ph type="subTitle" idx="1"/>
          </p:nvPr>
        </p:nvSpPr>
        <p:spPr>
          <a:xfrm>
            <a:off x="1524000" y="1178560"/>
            <a:ext cx="9144000" cy="4079241"/>
          </a:xfrm>
        </p:spPr>
        <p:txBody>
          <a:bodyPr>
            <a:normAutofit/>
          </a:bodyPr>
          <a:lstStyle/>
          <a:p>
            <a:pPr algn="l">
              <a:lnSpc>
                <a:spcPct val="200000"/>
              </a:lnSpc>
            </a:pPr>
            <a:r>
              <a:rPr lang="en-GB" sz="1200" b="1" noProof="0" dirty="0">
                <a:latin typeface="Arial" panose="020B0604020202020204" pitchFamily="34" charset="0"/>
                <a:cs typeface="Arial" panose="020B0604020202020204" pitchFamily="34" charset="0"/>
              </a:rPr>
              <a:t>Topic: </a:t>
            </a:r>
            <a:r>
              <a:rPr lang="en-GB" sz="1200" noProof="0" dirty="0">
                <a:latin typeface="Arial" panose="020B0604020202020204" pitchFamily="34" charset="0"/>
                <a:cs typeface="Arial" panose="020B0604020202020204" pitchFamily="34" charset="0"/>
              </a:rPr>
              <a:t>Cybersecurity Threats in Internet of Things (IoT) Enabled Satellite Networks</a:t>
            </a:r>
          </a:p>
          <a:p>
            <a:pPr algn="l">
              <a:lnSpc>
                <a:spcPct val="200000"/>
              </a:lnSpc>
            </a:pPr>
            <a:r>
              <a:rPr lang="en-GB" sz="1200" b="1" noProof="0" dirty="0">
                <a:latin typeface="Arial" panose="020B0604020202020204" pitchFamily="34" charset="0"/>
                <a:cs typeface="Arial" panose="020B0604020202020204" pitchFamily="34" charset="0"/>
              </a:rPr>
              <a:t>Name: </a:t>
            </a:r>
            <a:r>
              <a:rPr lang="en-GB" sz="1200" noProof="0" dirty="0">
                <a:latin typeface="Arial" panose="020B0604020202020204" pitchFamily="34" charset="0"/>
                <a:cs typeface="Arial" panose="020B0604020202020204" pitchFamily="34" charset="0"/>
              </a:rPr>
              <a:t>Faith Ombwori</a:t>
            </a:r>
          </a:p>
          <a:p>
            <a:pPr algn="l">
              <a:lnSpc>
                <a:spcPct val="200000"/>
              </a:lnSpc>
            </a:pPr>
            <a:r>
              <a:rPr lang="en-GB" sz="1200" b="1" noProof="0" dirty="0">
                <a:latin typeface="Arial" panose="020B0604020202020204" pitchFamily="34" charset="0"/>
                <a:cs typeface="Arial" panose="020B0604020202020204" pitchFamily="34" charset="0"/>
              </a:rPr>
              <a:t>Student ID: </a:t>
            </a:r>
            <a:r>
              <a:rPr lang="en-GB" sz="1200" noProof="0" dirty="0">
                <a:latin typeface="Arial" panose="020B0604020202020204" pitchFamily="34" charset="0"/>
                <a:cs typeface="Arial" panose="020B0604020202020204" pitchFamily="34" charset="0"/>
              </a:rPr>
              <a:t>12693221</a:t>
            </a:r>
          </a:p>
          <a:p>
            <a:pPr algn="l">
              <a:lnSpc>
                <a:spcPct val="200000"/>
              </a:lnSpc>
            </a:pPr>
            <a:r>
              <a:rPr lang="en-GB" sz="1200" noProof="0" dirty="0">
                <a:latin typeface="Arial" panose="020B0604020202020204" pitchFamily="34" charset="0"/>
                <a:cs typeface="Arial" panose="020B0604020202020204" pitchFamily="34" charset="0"/>
              </a:rPr>
              <a:t>University of Essex Online – Colchester</a:t>
            </a:r>
          </a:p>
          <a:p>
            <a:pPr algn="l">
              <a:lnSpc>
                <a:spcPct val="200000"/>
              </a:lnSpc>
            </a:pPr>
            <a:r>
              <a:rPr lang="en-GB" sz="1200" b="1" noProof="0" dirty="0">
                <a:latin typeface="Arial" panose="020B0604020202020204" pitchFamily="34" charset="0"/>
                <a:cs typeface="Arial" panose="020B0604020202020204" pitchFamily="34" charset="0"/>
              </a:rPr>
              <a:t>Programme: </a:t>
            </a:r>
            <a:r>
              <a:rPr lang="en-GB" sz="1200" noProof="0" dirty="0">
                <a:latin typeface="Arial" panose="020B0604020202020204" pitchFamily="34" charset="0"/>
                <a:cs typeface="Arial" panose="020B0604020202020204" pitchFamily="34" charset="0"/>
              </a:rPr>
              <a:t>MSc. Cybersecurity</a:t>
            </a:r>
          </a:p>
          <a:p>
            <a:pPr algn="l">
              <a:lnSpc>
                <a:spcPct val="200000"/>
              </a:lnSpc>
            </a:pPr>
            <a:r>
              <a:rPr lang="en-GB" sz="1200" b="1" noProof="0" dirty="0">
                <a:latin typeface="Arial" panose="020B0604020202020204" pitchFamily="34" charset="0"/>
                <a:cs typeface="Arial" panose="020B0604020202020204" pitchFamily="34" charset="0"/>
              </a:rPr>
              <a:t>Department: </a:t>
            </a:r>
            <a:r>
              <a:rPr lang="en-GB" sz="1200" noProof="0" dirty="0">
                <a:latin typeface="Arial" panose="020B0604020202020204" pitchFamily="34" charset="0"/>
                <a:cs typeface="Arial" panose="020B0604020202020204" pitchFamily="34" charset="0"/>
              </a:rPr>
              <a:t>Computing</a:t>
            </a:r>
          </a:p>
          <a:p>
            <a:pPr algn="l">
              <a:lnSpc>
                <a:spcPct val="200000"/>
              </a:lnSpc>
            </a:pPr>
            <a:r>
              <a:rPr lang="en-GB" sz="1200" b="1" noProof="0" dirty="0">
                <a:latin typeface="Arial" panose="020B0604020202020204" pitchFamily="34" charset="0"/>
                <a:cs typeface="Arial" panose="020B0604020202020204" pitchFamily="34" charset="0"/>
              </a:rPr>
              <a:t>Module</a:t>
            </a:r>
            <a:r>
              <a:rPr lang="en-GB" sz="1200" noProof="0" dirty="0">
                <a:latin typeface="Arial" panose="020B0604020202020204" pitchFamily="34" charset="0"/>
                <a:cs typeface="Arial" panose="020B0604020202020204" pitchFamily="34" charset="0"/>
              </a:rPr>
              <a:t>: Research Methods and Professional Practice </a:t>
            </a:r>
          </a:p>
          <a:p>
            <a:pPr algn="l">
              <a:lnSpc>
                <a:spcPct val="200000"/>
              </a:lnSpc>
            </a:pPr>
            <a:r>
              <a:rPr lang="en-GB" sz="1200" b="1" noProof="0" dirty="0">
                <a:latin typeface="Arial" panose="020B0604020202020204" pitchFamily="34" charset="0"/>
                <a:cs typeface="Arial" panose="020B0604020202020204" pitchFamily="34" charset="0"/>
              </a:rPr>
              <a:t>Submission: </a:t>
            </a:r>
            <a:r>
              <a:rPr lang="en-GB" sz="1200" noProof="0" dirty="0">
                <a:latin typeface="Arial" panose="020B0604020202020204" pitchFamily="34" charset="0"/>
                <a:cs typeface="Arial" panose="020B0604020202020204" pitchFamily="34" charset="0"/>
              </a:rPr>
              <a:t>Research Proposal Presentation</a:t>
            </a:r>
          </a:p>
          <a:p>
            <a:endParaRPr lang="en-GB" sz="1200" noProof="0" dirty="0">
              <a:latin typeface="Arial" panose="020B0604020202020204" pitchFamily="34" charset="0"/>
              <a:cs typeface="Arial" panose="020B0604020202020204" pitchFamily="34" charset="0"/>
            </a:endParaRPr>
          </a:p>
          <a:p>
            <a:endParaRPr lang="en-GB" noProof="0" dirty="0">
              <a:latin typeface="Arial" panose="020B0604020202020204" pitchFamily="34" charset="0"/>
              <a:cs typeface="Arial" panose="020B0604020202020204" pitchFamily="34" charset="0"/>
            </a:endParaRPr>
          </a:p>
        </p:txBody>
      </p:sp>
      <p:sp>
        <p:nvSpPr>
          <p:cNvPr id="6" name="Date Placeholder 5">
            <a:extLst>
              <a:ext uri="{FF2B5EF4-FFF2-40B4-BE49-F238E27FC236}">
                <a16:creationId xmlns:a16="http://schemas.microsoft.com/office/drawing/2014/main" id="{A553B1DC-6E3D-C520-5CA8-AB352D34A981}"/>
              </a:ext>
            </a:extLst>
          </p:cNvPr>
          <p:cNvSpPr>
            <a:spLocks noGrp="1"/>
          </p:cNvSpPr>
          <p:nvPr>
            <p:ph type="dt" sz="half" idx="10"/>
          </p:nvPr>
        </p:nvSpPr>
        <p:spPr/>
        <p:txBody>
          <a:bodyPr/>
          <a:lstStyle/>
          <a:p>
            <a:fld id="{0865F1BF-D326-FF4D-9E9D-D1A3BCAD1A52}" type="datetime1">
              <a:rPr lang="en-US" smtClean="0"/>
              <a:t>10/9/25</a:t>
            </a:fld>
            <a:endParaRPr lang="en-KE"/>
          </a:p>
        </p:txBody>
      </p:sp>
      <p:sp>
        <p:nvSpPr>
          <p:cNvPr id="7" name="Slide Number Placeholder 6">
            <a:extLst>
              <a:ext uri="{FF2B5EF4-FFF2-40B4-BE49-F238E27FC236}">
                <a16:creationId xmlns:a16="http://schemas.microsoft.com/office/drawing/2014/main" id="{074D48FB-620A-41A8-1FFF-6B940830481D}"/>
              </a:ext>
            </a:extLst>
          </p:cNvPr>
          <p:cNvSpPr>
            <a:spLocks noGrp="1"/>
          </p:cNvSpPr>
          <p:nvPr>
            <p:ph type="sldNum" sz="quarter" idx="12"/>
          </p:nvPr>
        </p:nvSpPr>
        <p:spPr/>
        <p:txBody>
          <a:bodyPr/>
          <a:lstStyle/>
          <a:p>
            <a:fld id="{8EDF45D3-AA40-4C4B-81C8-037F17FE6E91}" type="slidenum">
              <a:rPr lang="en-KE" smtClean="0"/>
              <a:t>1</a:t>
            </a:fld>
            <a:endParaRPr lang="en-KE"/>
          </a:p>
        </p:txBody>
      </p:sp>
      <p:pic>
        <p:nvPicPr>
          <p:cNvPr id="15" name="Audio 14">
            <a:extLst>
              <a:ext uri="{FF2B5EF4-FFF2-40B4-BE49-F238E27FC236}">
                <a16:creationId xmlns:a16="http://schemas.microsoft.com/office/drawing/2014/main" id="{ACABB2B4-B608-363A-409F-F5B7DA1BC33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00384518"/>
      </p:ext>
    </p:extLst>
  </p:cSld>
  <p:clrMapOvr>
    <a:masterClrMapping/>
  </p:clrMapOvr>
  <mc:AlternateContent xmlns:mc="http://schemas.openxmlformats.org/markup-compatibility/2006" xmlns:p14="http://schemas.microsoft.com/office/powerpoint/2010/main">
    <mc:Choice Requires="p14">
      <p:transition spd="slow" p14:dur="2000" advTm="24704"/>
    </mc:Choice>
    <mc:Fallback xmlns="">
      <p:transition spd="slow" advTm="24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180B2-0827-AB94-2F70-AA2A803B3894}"/>
              </a:ext>
            </a:extLst>
          </p:cNvPr>
          <p:cNvSpPr>
            <a:spLocks noGrp="1"/>
          </p:cNvSpPr>
          <p:nvPr>
            <p:ph type="title"/>
          </p:nvPr>
        </p:nvSpPr>
        <p:spPr>
          <a:xfrm>
            <a:off x="838200" y="121921"/>
            <a:ext cx="9230360" cy="701040"/>
          </a:xfrm>
        </p:spPr>
        <p:txBody>
          <a:bodyPr>
            <a:normAutofit/>
          </a:bodyPr>
          <a:lstStyle/>
          <a:p>
            <a:r>
              <a:rPr lang="en-GB" sz="1200" b="1" dirty="0">
                <a:latin typeface="Arial" panose="020B0604020202020204" pitchFamily="34" charset="0"/>
                <a:cs typeface="Arial" panose="020B0604020202020204" pitchFamily="34" charset="0"/>
              </a:rPr>
              <a:t>Preferred Reporting Items for Systematic Literature Reviews and Meta-Analysis </a:t>
            </a:r>
            <a:r>
              <a:rPr lang="en-GB" sz="1300" dirty="0">
                <a:latin typeface="Arial" panose="020B0604020202020204" pitchFamily="34" charset="0"/>
                <a:cs typeface="Arial" panose="020B0604020202020204" pitchFamily="34" charset="0"/>
              </a:rPr>
              <a:t>(</a:t>
            </a:r>
            <a:r>
              <a:rPr lang="en-KE" sz="1200" b="1">
                <a:latin typeface="Arial" panose="020B0604020202020204" pitchFamily="34" charset="0"/>
                <a:cs typeface="Arial" panose="020B0604020202020204" pitchFamily="34" charset="0"/>
              </a:rPr>
              <a:t>PRISMA) Methodology</a:t>
            </a:r>
            <a:r>
              <a:rPr lang="en-KE"/>
              <a:t> </a:t>
            </a:r>
            <a:r>
              <a:rPr lang="en-KE" sz="1200"/>
              <a:t>(</a:t>
            </a:r>
            <a:r>
              <a:rPr lang="en-GB" sz="1300" dirty="0">
                <a:latin typeface="Arial" panose="020B0604020202020204" pitchFamily="34" charset="0"/>
                <a:cs typeface="Arial" panose="020B0604020202020204" pitchFamily="34" charset="0"/>
              </a:rPr>
              <a:t>Page et. al. 2020</a:t>
            </a:r>
            <a:r>
              <a:rPr lang="en-KE" sz="1300">
                <a:latin typeface="Arial" panose="020B0604020202020204" pitchFamily="34" charset="0"/>
                <a:cs typeface="Arial" panose="020B0604020202020204" pitchFamily="34" charset="0"/>
              </a:rPr>
              <a:t>)</a:t>
            </a:r>
          </a:p>
        </p:txBody>
      </p:sp>
      <p:pic>
        <p:nvPicPr>
          <p:cNvPr id="9" name="Content Placeholder 8">
            <a:extLst>
              <a:ext uri="{FF2B5EF4-FFF2-40B4-BE49-F238E27FC236}">
                <a16:creationId xmlns:a16="http://schemas.microsoft.com/office/drawing/2014/main" id="{C146E880-D893-DF7E-F379-1631F9F7227D}"/>
              </a:ext>
            </a:extLst>
          </p:cNvPr>
          <p:cNvPicPr>
            <a:picLocks noGrp="1" noChangeAspect="1"/>
          </p:cNvPicPr>
          <p:nvPr>
            <p:ph idx="1"/>
          </p:nvPr>
        </p:nvPicPr>
        <p:blipFill>
          <a:blip r:embed="rId4"/>
          <a:srcRect l="-104" r="1"/>
          <a:stretch>
            <a:fillRect/>
          </a:stretch>
        </p:blipFill>
        <p:spPr>
          <a:xfrm>
            <a:off x="1818640" y="1076325"/>
            <a:ext cx="8546008" cy="5100638"/>
          </a:xfrm>
        </p:spPr>
      </p:pic>
      <p:sp>
        <p:nvSpPr>
          <p:cNvPr id="10" name="Date Placeholder 9">
            <a:extLst>
              <a:ext uri="{FF2B5EF4-FFF2-40B4-BE49-F238E27FC236}">
                <a16:creationId xmlns:a16="http://schemas.microsoft.com/office/drawing/2014/main" id="{B67BA4EE-4037-9BE2-FC8E-976E203FB0BF}"/>
              </a:ext>
            </a:extLst>
          </p:cNvPr>
          <p:cNvSpPr>
            <a:spLocks noGrp="1"/>
          </p:cNvSpPr>
          <p:nvPr>
            <p:ph type="dt" sz="half" idx="10"/>
          </p:nvPr>
        </p:nvSpPr>
        <p:spPr/>
        <p:txBody>
          <a:bodyPr/>
          <a:lstStyle/>
          <a:p>
            <a:fld id="{2CA73E50-4B06-734A-9374-98EEE0E803E7}" type="datetime1">
              <a:rPr lang="en-US" smtClean="0"/>
              <a:t>10/9/25</a:t>
            </a:fld>
            <a:endParaRPr lang="en-KE"/>
          </a:p>
        </p:txBody>
      </p:sp>
      <p:sp>
        <p:nvSpPr>
          <p:cNvPr id="11" name="Slide Number Placeholder 10">
            <a:extLst>
              <a:ext uri="{FF2B5EF4-FFF2-40B4-BE49-F238E27FC236}">
                <a16:creationId xmlns:a16="http://schemas.microsoft.com/office/drawing/2014/main" id="{67FD3DAA-87A4-88C2-F94C-389D2C958519}"/>
              </a:ext>
            </a:extLst>
          </p:cNvPr>
          <p:cNvSpPr>
            <a:spLocks noGrp="1"/>
          </p:cNvSpPr>
          <p:nvPr>
            <p:ph type="sldNum" sz="quarter" idx="12"/>
          </p:nvPr>
        </p:nvSpPr>
        <p:spPr/>
        <p:txBody>
          <a:bodyPr/>
          <a:lstStyle/>
          <a:p>
            <a:fld id="{8EDF45D3-AA40-4C4B-81C8-037F17FE6E91}" type="slidenum">
              <a:rPr lang="en-KE" smtClean="0"/>
              <a:t>10</a:t>
            </a:fld>
            <a:endParaRPr lang="en-KE"/>
          </a:p>
        </p:txBody>
      </p:sp>
      <p:pic>
        <p:nvPicPr>
          <p:cNvPr id="4" name="Audio 3">
            <a:extLst>
              <a:ext uri="{FF2B5EF4-FFF2-40B4-BE49-F238E27FC236}">
                <a16:creationId xmlns:a16="http://schemas.microsoft.com/office/drawing/2014/main" id="{33FE67DB-5699-3DA0-F7A3-D4FFA6302A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0304664"/>
      </p:ext>
    </p:extLst>
  </p:cSld>
  <p:clrMapOvr>
    <a:masterClrMapping/>
  </p:clrMapOvr>
  <mc:AlternateContent xmlns:mc="http://schemas.openxmlformats.org/markup-compatibility/2006" xmlns:p14="http://schemas.microsoft.com/office/powerpoint/2010/main">
    <mc:Choice Requires="p14">
      <p:transition spd="slow" p14:dur="2000" advTm="12298"/>
    </mc:Choice>
    <mc:Fallback xmlns="">
      <p:transition spd="slow" advTm="12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2DB86-5ADE-314E-FEC7-F28216FE3FFD}"/>
              </a:ext>
            </a:extLst>
          </p:cNvPr>
          <p:cNvSpPr>
            <a:spLocks noGrp="1"/>
          </p:cNvSpPr>
          <p:nvPr>
            <p:ph type="title"/>
          </p:nvPr>
        </p:nvSpPr>
        <p:spPr>
          <a:xfrm>
            <a:off x="838200" y="365126"/>
            <a:ext cx="10515600" cy="431288"/>
          </a:xfrm>
        </p:spPr>
        <p:txBody>
          <a:bodyPr>
            <a:normAutofit/>
          </a:bodyPr>
          <a:lstStyle/>
          <a:p>
            <a:r>
              <a:rPr lang="en-KE" sz="1200" b="1">
                <a:latin typeface="Arial" panose="020B0604020202020204" pitchFamily="34" charset="0"/>
                <a:cs typeface="Arial" panose="020B0604020202020204" pitchFamily="34" charset="0"/>
              </a:rPr>
              <a:t>Timeline of Proposed Activities – Gantt Chart</a:t>
            </a:r>
          </a:p>
        </p:txBody>
      </p:sp>
      <p:sp>
        <p:nvSpPr>
          <p:cNvPr id="6" name="Date Placeholder 5">
            <a:extLst>
              <a:ext uri="{FF2B5EF4-FFF2-40B4-BE49-F238E27FC236}">
                <a16:creationId xmlns:a16="http://schemas.microsoft.com/office/drawing/2014/main" id="{4FDF3F01-6DE9-128F-867D-E94AF5721865}"/>
              </a:ext>
            </a:extLst>
          </p:cNvPr>
          <p:cNvSpPr>
            <a:spLocks noGrp="1"/>
          </p:cNvSpPr>
          <p:nvPr>
            <p:ph type="dt" sz="half" idx="10"/>
          </p:nvPr>
        </p:nvSpPr>
        <p:spPr/>
        <p:txBody>
          <a:bodyPr/>
          <a:lstStyle/>
          <a:p>
            <a:fld id="{A57EF8CA-B382-E640-9F41-15C1CF7510B0}" type="datetime1">
              <a:rPr lang="en-US" smtClean="0"/>
              <a:t>10/9/25</a:t>
            </a:fld>
            <a:endParaRPr lang="en-KE"/>
          </a:p>
        </p:txBody>
      </p:sp>
      <p:sp>
        <p:nvSpPr>
          <p:cNvPr id="7" name="Slide Number Placeholder 6">
            <a:extLst>
              <a:ext uri="{FF2B5EF4-FFF2-40B4-BE49-F238E27FC236}">
                <a16:creationId xmlns:a16="http://schemas.microsoft.com/office/drawing/2014/main" id="{43F32DB1-8BAE-CF85-F74A-BA546BF5E738}"/>
              </a:ext>
            </a:extLst>
          </p:cNvPr>
          <p:cNvSpPr>
            <a:spLocks noGrp="1"/>
          </p:cNvSpPr>
          <p:nvPr>
            <p:ph type="sldNum" sz="quarter" idx="12"/>
          </p:nvPr>
        </p:nvSpPr>
        <p:spPr/>
        <p:txBody>
          <a:bodyPr/>
          <a:lstStyle/>
          <a:p>
            <a:fld id="{8EDF45D3-AA40-4C4B-81C8-037F17FE6E91}" type="slidenum">
              <a:rPr lang="en-KE" smtClean="0"/>
              <a:t>11</a:t>
            </a:fld>
            <a:endParaRPr lang="en-KE"/>
          </a:p>
        </p:txBody>
      </p:sp>
      <p:pic>
        <p:nvPicPr>
          <p:cNvPr id="4" name="Audio 3">
            <a:extLst>
              <a:ext uri="{FF2B5EF4-FFF2-40B4-BE49-F238E27FC236}">
                <a16:creationId xmlns:a16="http://schemas.microsoft.com/office/drawing/2014/main" id="{C77B2A3B-98DF-8909-520B-8CC7791CCE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pic>
        <p:nvPicPr>
          <p:cNvPr id="10" name="Content Placeholder 9">
            <a:extLst>
              <a:ext uri="{FF2B5EF4-FFF2-40B4-BE49-F238E27FC236}">
                <a16:creationId xmlns:a16="http://schemas.microsoft.com/office/drawing/2014/main" id="{A9BB636D-6818-550A-7130-6BF7E81431E6}"/>
              </a:ext>
            </a:extLst>
          </p:cNvPr>
          <p:cNvPicPr>
            <a:picLocks noGrp="1" noChangeAspect="1"/>
          </p:cNvPicPr>
          <p:nvPr>
            <p:ph idx="1"/>
          </p:nvPr>
        </p:nvPicPr>
        <p:blipFill>
          <a:blip r:embed="rId5"/>
          <a:stretch>
            <a:fillRect/>
          </a:stretch>
        </p:blipFill>
        <p:spPr>
          <a:xfrm>
            <a:off x="838200" y="2387254"/>
            <a:ext cx="10515600" cy="3228079"/>
          </a:xfrm>
        </p:spPr>
      </p:pic>
    </p:spTree>
    <p:extLst>
      <p:ext uri="{BB962C8B-B14F-4D97-AF65-F5344CB8AC3E}">
        <p14:creationId xmlns:p14="http://schemas.microsoft.com/office/powerpoint/2010/main" val="1338353807"/>
      </p:ext>
    </p:extLst>
  </p:cSld>
  <p:clrMapOvr>
    <a:masterClrMapping/>
  </p:clrMapOvr>
  <mc:AlternateContent xmlns:mc="http://schemas.openxmlformats.org/markup-compatibility/2006" xmlns:p14="http://schemas.microsoft.com/office/powerpoint/2010/main">
    <mc:Choice Requires="p14">
      <p:transition spd="slow" p14:dur="2000" advTm="7008"/>
    </mc:Choice>
    <mc:Fallback xmlns="">
      <p:transition spd="slow" advTm="70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A1E93-1DE0-61D0-8118-DB0D2161F77C}"/>
              </a:ext>
            </a:extLst>
          </p:cNvPr>
          <p:cNvSpPr>
            <a:spLocks noGrp="1"/>
          </p:cNvSpPr>
          <p:nvPr>
            <p:ph type="title"/>
          </p:nvPr>
        </p:nvSpPr>
        <p:spPr>
          <a:xfrm>
            <a:off x="838200" y="365125"/>
            <a:ext cx="10515600" cy="417195"/>
          </a:xfrm>
        </p:spPr>
        <p:txBody>
          <a:bodyPr>
            <a:normAutofit/>
          </a:bodyPr>
          <a:lstStyle/>
          <a:p>
            <a:r>
              <a:rPr lang="en-KE" sz="1200" b="1">
                <a:latin typeface="Arial" panose="020B0604020202020204" pitchFamily="34" charset="0"/>
                <a:cs typeface="Arial" panose="020B0604020202020204" pitchFamily="34" charset="0"/>
              </a:rPr>
              <a:t>References</a:t>
            </a:r>
          </a:p>
        </p:txBody>
      </p:sp>
      <p:sp>
        <p:nvSpPr>
          <p:cNvPr id="4" name="Rectangle 1">
            <a:extLst>
              <a:ext uri="{FF2B5EF4-FFF2-40B4-BE49-F238E27FC236}">
                <a16:creationId xmlns:a16="http://schemas.microsoft.com/office/drawing/2014/main" id="{1C15203C-500C-E464-05A4-880588F1F610}"/>
              </a:ext>
            </a:extLst>
          </p:cNvPr>
          <p:cNvSpPr>
            <a:spLocks noGrp="1" noChangeArrowheads="1"/>
          </p:cNvSpPr>
          <p:nvPr>
            <p:ph idx="1"/>
          </p:nvPr>
        </p:nvSpPr>
        <p:spPr bwMode="auto">
          <a:xfrm>
            <a:off x="838200" y="3295134"/>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KE" altLang="en-KE" sz="1800" b="0" i="0" u="none" strike="noStrike" cap="none" normalizeH="0" baseline="0">
                <a:ln>
                  <a:noFill/>
                </a:ln>
                <a:solidFill>
                  <a:srgbClr val="000000"/>
                </a:solidFill>
                <a:effectLst/>
                <a:latin typeface="Calibri" panose="020F0502020204030204" pitchFamily="34" charset="0"/>
              </a:rPr>
              <a:t>‌</a:t>
            </a:r>
            <a:endParaRPr kumimoji="0" lang="en-KE" altLang="en-KE" sz="1800" b="0" i="0" u="none" strike="noStrike" cap="none" normalizeH="0" baseline="0">
              <a:ln>
                <a:noFill/>
              </a:ln>
              <a:solidFill>
                <a:schemeClr val="tx1"/>
              </a:solidFill>
              <a:effectLst/>
              <a:latin typeface="Arial" panose="020B0604020202020204" pitchFamily="34" charset="0"/>
            </a:endParaRPr>
          </a:p>
        </p:txBody>
      </p:sp>
      <p:sp>
        <p:nvSpPr>
          <p:cNvPr id="7" name="Content Placeholder 2">
            <a:extLst>
              <a:ext uri="{FF2B5EF4-FFF2-40B4-BE49-F238E27FC236}">
                <a16:creationId xmlns:a16="http://schemas.microsoft.com/office/drawing/2014/main" id="{EF9DD270-B6EB-7728-2BA2-4AF3F721E45E}"/>
              </a:ext>
            </a:extLst>
          </p:cNvPr>
          <p:cNvSpPr txBox="1">
            <a:spLocks/>
          </p:cNvSpPr>
          <p:nvPr/>
        </p:nvSpPr>
        <p:spPr>
          <a:xfrm>
            <a:off x="838200" y="782320"/>
            <a:ext cx="10515600" cy="5394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0" indent="-342900">
              <a:lnSpc>
                <a:spcPct val="200000"/>
              </a:lnSpc>
              <a:buFont typeface="+mj-lt"/>
              <a:buAutoNum type="arabicPeriod"/>
            </a:pPr>
            <a:r>
              <a:rPr lang="en-GB" sz="1200" dirty="0">
                <a:latin typeface="Arial" panose="020B0604020202020204" pitchFamily="34" charset="0"/>
                <a:cs typeface="Arial" panose="020B0604020202020204" pitchFamily="34" charset="0"/>
              </a:rPr>
              <a:t>Alasdair Gilchrist (2016). </a:t>
            </a:r>
            <a:r>
              <a:rPr lang="en-GB" sz="1200" i="1" dirty="0">
                <a:latin typeface="Arial" panose="020B0604020202020204" pitchFamily="34" charset="0"/>
                <a:cs typeface="Arial" panose="020B0604020202020204" pitchFamily="34" charset="0"/>
              </a:rPr>
              <a:t>Industry 4.0 The Industrial Internet of Things</a:t>
            </a:r>
            <a:r>
              <a:rPr lang="en-GB" sz="1200" dirty="0">
                <a:latin typeface="Arial" panose="020B0604020202020204" pitchFamily="34" charset="0"/>
                <a:cs typeface="Arial" panose="020B0604020202020204" pitchFamily="34" charset="0"/>
              </a:rPr>
              <a:t>. Berkeley, Ca Apress.</a:t>
            </a:r>
            <a:endParaRPr lang="en-KE" sz="1200" dirty="0">
              <a:latin typeface="Arial" panose="020B0604020202020204" pitchFamily="34" charset="0"/>
              <a:cs typeface="Arial" panose="020B0604020202020204" pitchFamily="34" charset="0"/>
            </a:endParaRPr>
          </a:p>
          <a:p>
            <a:pPr marL="342900" lvl="0" indent="-342900">
              <a:lnSpc>
                <a:spcPct val="200000"/>
              </a:lnSpc>
              <a:buFont typeface="+mj-lt"/>
              <a:buAutoNum type="arabicPeriod"/>
            </a:pPr>
            <a:r>
              <a:rPr lang="en-KE" sz="1200" dirty="0">
                <a:latin typeface="Arial" panose="020B0604020202020204" pitchFamily="34" charset="0"/>
                <a:cs typeface="Arial" panose="020B0604020202020204" pitchFamily="34" charset="0"/>
              </a:rPr>
              <a:t>Bishop, M., 2007. About penetration testing. </a:t>
            </a:r>
            <a:r>
              <a:rPr lang="en-KE" sz="1200" i="1" dirty="0">
                <a:latin typeface="Arial" panose="020B0604020202020204" pitchFamily="34" charset="0"/>
                <a:cs typeface="Arial" panose="020B0604020202020204" pitchFamily="34" charset="0"/>
              </a:rPr>
              <a:t>IEEE Security &amp; Privacy</a:t>
            </a:r>
            <a:r>
              <a:rPr lang="en-KE" sz="1200" dirty="0">
                <a:latin typeface="Arial" panose="020B0604020202020204" pitchFamily="34" charset="0"/>
                <a:cs typeface="Arial" panose="020B0604020202020204" pitchFamily="34" charset="0"/>
              </a:rPr>
              <a:t>, </a:t>
            </a:r>
            <a:r>
              <a:rPr lang="en-KE" sz="1200" i="1" dirty="0">
                <a:latin typeface="Arial" panose="020B0604020202020204" pitchFamily="34" charset="0"/>
                <a:cs typeface="Arial" panose="020B0604020202020204" pitchFamily="34" charset="0"/>
              </a:rPr>
              <a:t>5</a:t>
            </a:r>
            <a:r>
              <a:rPr lang="en-KE" sz="1200" dirty="0">
                <a:latin typeface="Arial" panose="020B0604020202020204" pitchFamily="34" charset="0"/>
                <a:cs typeface="Arial" panose="020B0604020202020204" pitchFamily="34" charset="0"/>
              </a:rPr>
              <a:t>(6), pp.84-87.</a:t>
            </a:r>
          </a:p>
          <a:p>
            <a:pPr marL="342900" lvl="0" indent="-342900">
              <a:lnSpc>
                <a:spcPct val="200000"/>
              </a:lnSpc>
              <a:buFont typeface="+mj-lt"/>
              <a:buAutoNum type="arabicPeriod"/>
            </a:pPr>
            <a:r>
              <a:rPr lang="en-KE" sz="1200" dirty="0">
                <a:latin typeface="Arial" panose="020B0604020202020204" pitchFamily="34" charset="0"/>
                <a:cs typeface="Arial" panose="020B0604020202020204" pitchFamily="34" charset="0"/>
              </a:rPr>
              <a:t>Beyrouti, M., Lounis, A., Lussier, B., Bouadallah, A. and Samhat, A.E., 2023, March. Vulnerability and threat assessment framework for internet of things systems. In </a:t>
            </a:r>
            <a:r>
              <a:rPr lang="en-KE" sz="1200" i="1" dirty="0">
                <a:latin typeface="Arial" panose="020B0604020202020204" pitchFamily="34" charset="0"/>
                <a:cs typeface="Arial" panose="020B0604020202020204" pitchFamily="34" charset="0"/>
              </a:rPr>
              <a:t>2023 6th Conference on Cloud and Internet of Things (CIoT)</a:t>
            </a:r>
            <a:r>
              <a:rPr lang="en-KE" sz="1200" dirty="0">
                <a:latin typeface="Arial" panose="020B0604020202020204" pitchFamily="34" charset="0"/>
                <a:cs typeface="Arial" panose="020B0604020202020204" pitchFamily="34" charset="0"/>
              </a:rPr>
              <a:t> (pp. 62-69). IEEE.</a:t>
            </a:r>
          </a:p>
          <a:p>
            <a:pPr marL="342900" lvl="0" indent="-342900">
              <a:lnSpc>
                <a:spcPct val="200000"/>
              </a:lnSpc>
              <a:buFont typeface="+mj-lt"/>
              <a:buAutoNum type="arabicPeriod"/>
            </a:pPr>
            <a:r>
              <a:rPr lang="en-GB" sz="1200" dirty="0">
                <a:latin typeface="Arial" panose="020B0604020202020204" pitchFamily="34" charset="0"/>
                <a:cs typeface="Arial" panose="020B0604020202020204" pitchFamily="34" charset="0"/>
              </a:rPr>
              <a:t>Czajkowski, M., 2021. Anti-Satellite Weapons: A Political Dimension. </a:t>
            </a:r>
            <a:r>
              <a:rPr lang="en-GB" sz="1200" i="1" dirty="0">
                <a:latin typeface="Arial" panose="020B0604020202020204" pitchFamily="34" charset="0"/>
                <a:cs typeface="Arial" panose="020B0604020202020204" pitchFamily="34" charset="0"/>
              </a:rPr>
              <a:t>Safety &amp; Defense</a:t>
            </a:r>
            <a:r>
              <a:rPr lang="en-GB" sz="1200" dirty="0">
                <a:latin typeface="Arial" panose="020B0604020202020204" pitchFamily="34" charset="0"/>
                <a:cs typeface="Arial" panose="020B0604020202020204" pitchFamily="34" charset="0"/>
              </a:rPr>
              <a:t>, </a:t>
            </a:r>
            <a:r>
              <a:rPr lang="en-GB" sz="1200" i="1" dirty="0">
                <a:latin typeface="Arial" panose="020B0604020202020204" pitchFamily="34" charset="0"/>
                <a:cs typeface="Arial" panose="020B0604020202020204" pitchFamily="34" charset="0"/>
              </a:rPr>
              <a:t>1</a:t>
            </a:r>
            <a:r>
              <a:rPr lang="en-GB" sz="1200" dirty="0">
                <a:latin typeface="Arial" panose="020B0604020202020204" pitchFamily="34" charset="0"/>
                <a:cs typeface="Arial" panose="020B0604020202020204" pitchFamily="34" charset="0"/>
              </a:rPr>
              <a:t>, pp.107-116.</a:t>
            </a:r>
            <a:endParaRPr lang="en-KE" sz="1200" dirty="0">
              <a:latin typeface="Arial" panose="020B0604020202020204" pitchFamily="34" charset="0"/>
              <a:cs typeface="Arial" panose="020B0604020202020204" pitchFamily="34" charset="0"/>
            </a:endParaRPr>
          </a:p>
          <a:p>
            <a:pPr marL="342900" lvl="0" indent="-342900">
              <a:lnSpc>
                <a:spcPct val="200000"/>
              </a:lnSpc>
              <a:buFont typeface="+mj-lt"/>
              <a:buAutoNum type="arabicPeriod"/>
            </a:pPr>
            <a:r>
              <a:rPr lang="en-KE" sz="1200" dirty="0">
                <a:latin typeface="Arial" panose="020B0604020202020204" pitchFamily="34" charset="0"/>
                <a:cs typeface="Arial" panose="020B0604020202020204" pitchFamily="34" charset="0"/>
              </a:rPr>
              <a:t>Crusan, J. and Galica, C., 2019. NASA's CubeSat Launch Initiative: Enabling broad access to space. </a:t>
            </a:r>
            <a:r>
              <a:rPr lang="en-KE" sz="1200" i="1" dirty="0">
                <a:latin typeface="Arial" panose="020B0604020202020204" pitchFamily="34" charset="0"/>
                <a:cs typeface="Arial" panose="020B0604020202020204" pitchFamily="34" charset="0"/>
              </a:rPr>
              <a:t>Acta Astronautica</a:t>
            </a:r>
            <a:r>
              <a:rPr lang="en-KE" sz="1200" dirty="0">
                <a:latin typeface="Arial" panose="020B0604020202020204" pitchFamily="34" charset="0"/>
                <a:cs typeface="Arial" panose="020B0604020202020204" pitchFamily="34" charset="0"/>
              </a:rPr>
              <a:t>, </a:t>
            </a:r>
            <a:r>
              <a:rPr lang="en-KE" sz="1200" i="1" dirty="0">
                <a:latin typeface="Arial" panose="020B0604020202020204" pitchFamily="34" charset="0"/>
                <a:cs typeface="Arial" panose="020B0604020202020204" pitchFamily="34" charset="0"/>
              </a:rPr>
              <a:t>157</a:t>
            </a:r>
            <a:r>
              <a:rPr lang="en-KE" sz="1200" dirty="0">
                <a:latin typeface="Arial" panose="020B0604020202020204" pitchFamily="34" charset="0"/>
                <a:cs typeface="Arial" panose="020B0604020202020204" pitchFamily="34" charset="0"/>
              </a:rPr>
              <a:t>, pp.51-60.</a:t>
            </a:r>
          </a:p>
          <a:p>
            <a:pPr eaLnBrk="0" fontAlgn="base" hangingPunct="0">
              <a:lnSpc>
                <a:spcPct val="200000"/>
              </a:lnSpc>
              <a:spcBef>
                <a:spcPct val="0"/>
              </a:spcBef>
              <a:spcAft>
                <a:spcPct val="0"/>
              </a:spcAft>
              <a:buFont typeface="+mj-lt"/>
              <a:buAutoNum type="arabicPeriod"/>
            </a:pPr>
            <a:r>
              <a:rPr lang="en-KE" altLang="en-KE" sz="1200" dirty="0">
                <a:solidFill>
                  <a:srgbClr val="000000"/>
                </a:solidFill>
                <a:latin typeface="Arial" panose="020B0604020202020204" pitchFamily="34" charset="0"/>
                <a:cs typeface="Arial" panose="020B0604020202020204" pitchFamily="34" charset="0"/>
              </a:rPr>
              <a:t>Casaril, F. and Galletta, L. (2024) ‘Securing SatCom user segment: A study on cybersecurity challenges in view of IRIS2’, </a:t>
            </a:r>
            <a:r>
              <a:rPr lang="en-KE" altLang="en-KE" sz="1200" i="1" dirty="0">
                <a:solidFill>
                  <a:srgbClr val="000000"/>
                </a:solidFill>
                <a:latin typeface="Arial" panose="020B0604020202020204" pitchFamily="34" charset="0"/>
                <a:cs typeface="Arial" panose="020B0604020202020204" pitchFamily="34" charset="0"/>
              </a:rPr>
              <a:t>Computers &amp; Security</a:t>
            </a:r>
            <a:r>
              <a:rPr lang="en-KE" altLang="en-KE" sz="1200" dirty="0">
                <a:solidFill>
                  <a:srgbClr val="000000"/>
                </a:solidFill>
                <a:latin typeface="Arial" panose="020B0604020202020204" pitchFamily="34" charset="0"/>
                <a:cs typeface="Arial" panose="020B0604020202020204" pitchFamily="34" charset="0"/>
              </a:rPr>
              <a:t>, 140,    p. 103799.  Available at: </a:t>
            </a:r>
            <a:r>
              <a:rPr lang="en-KE" altLang="en-KE" sz="1200" dirty="0">
                <a:solidFill>
                  <a:srgbClr val="000000"/>
                </a:solidFill>
                <a:latin typeface="Arial" panose="020B0604020202020204" pitchFamily="34" charset="0"/>
                <a:cs typeface="Arial" panose="020B0604020202020204" pitchFamily="34" charset="0"/>
                <a:hlinkClick r:id="rId4"/>
              </a:rPr>
              <a:t>https://doi.org/10.1016/j.cose.2024.103799</a:t>
            </a:r>
            <a:r>
              <a:rPr lang="en-KE" altLang="en-KE" sz="1200" dirty="0">
                <a:solidFill>
                  <a:srgbClr val="000000"/>
                </a:solidFill>
                <a:latin typeface="Arial" panose="020B0604020202020204" pitchFamily="34" charset="0"/>
                <a:cs typeface="Arial" panose="020B0604020202020204" pitchFamily="34" charset="0"/>
              </a:rPr>
              <a:t>.</a:t>
            </a:r>
          </a:p>
          <a:p>
            <a:pPr marL="342900" lvl="0" indent="-342900">
              <a:lnSpc>
                <a:spcPct val="200000"/>
              </a:lnSpc>
              <a:buFont typeface="+mj-lt"/>
              <a:buAutoNum type="arabicPeriod"/>
            </a:pPr>
            <a:r>
              <a:rPr lang="en-KE" sz="1200" dirty="0">
                <a:latin typeface="Arial" panose="020B0604020202020204" pitchFamily="34" charset="0"/>
                <a:cs typeface="Arial" panose="020B0604020202020204" pitchFamily="34" charset="0"/>
              </a:rPr>
              <a:t>Höyhtyä, M., Boumard, S., Yastrebova, A., Järvensivu, P., Kiviranta, M. and Anttonen, A., 2022. Sustainable satellite communications in the 6G era: A European view for multilayer systems and space safety. </a:t>
            </a:r>
            <a:r>
              <a:rPr lang="en-KE" sz="1200" i="1" dirty="0">
                <a:latin typeface="Arial" panose="020B0604020202020204" pitchFamily="34" charset="0"/>
                <a:cs typeface="Arial" panose="020B0604020202020204" pitchFamily="34" charset="0"/>
              </a:rPr>
              <a:t>IEEe Access</a:t>
            </a:r>
            <a:r>
              <a:rPr lang="en-KE" sz="1200" dirty="0">
                <a:latin typeface="Arial" panose="020B0604020202020204" pitchFamily="34" charset="0"/>
                <a:cs typeface="Arial" panose="020B0604020202020204" pitchFamily="34" charset="0"/>
              </a:rPr>
              <a:t>, </a:t>
            </a:r>
            <a:r>
              <a:rPr lang="en-KE" sz="1200" i="1" dirty="0">
                <a:latin typeface="Arial" panose="020B0604020202020204" pitchFamily="34" charset="0"/>
                <a:cs typeface="Arial" panose="020B0604020202020204" pitchFamily="34" charset="0"/>
              </a:rPr>
              <a:t>10</a:t>
            </a:r>
            <a:r>
              <a:rPr lang="en-KE" sz="1200" dirty="0">
                <a:latin typeface="Arial" panose="020B0604020202020204" pitchFamily="34" charset="0"/>
                <a:cs typeface="Arial" panose="020B0604020202020204" pitchFamily="34" charset="0"/>
              </a:rPr>
              <a:t>, pp.99973-100005.</a:t>
            </a:r>
          </a:p>
          <a:p>
            <a:pPr marL="342900" lvl="0" indent="-342900">
              <a:lnSpc>
                <a:spcPct val="200000"/>
              </a:lnSpc>
              <a:buFont typeface="+mj-lt"/>
              <a:buAutoNum type="arabicPeriod"/>
            </a:pPr>
            <a:r>
              <a:rPr lang="en-GB" sz="1200" dirty="0">
                <a:latin typeface="Arial" panose="020B0604020202020204" pitchFamily="34" charset="0"/>
                <a:cs typeface="Arial" panose="020B0604020202020204" pitchFamily="34" charset="0"/>
              </a:rPr>
              <a:t>Khan, S.Z., Mohsin, M. and Iqbal, W., 2021. On GPS spoofing of aerial platforms: a review of threats, challenges, methodologies, and future research directions. </a:t>
            </a:r>
            <a:r>
              <a:rPr lang="en-GB" sz="1200" i="1" dirty="0">
                <a:latin typeface="Arial" panose="020B0604020202020204" pitchFamily="34" charset="0"/>
                <a:cs typeface="Arial" panose="020B0604020202020204" pitchFamily="34" charset="0"/>
              </a:rPr>
              <a:t>PeerJ Computer Science</a:t>
            </a:r>
            <a:r>
              <a:rPr lang="en-GB" sz="1200" dirty="0">
                <a:latin typeface="Arial" panose="020B0604020202020204" pitchFamily="34" charset="0"/>
                <a:cs typeface="Arial" panose="020B0604020202020204" pitchFamily="34" charset="0"/>
              </a:rPr>
              <a:t>, </a:t>
            </a:r>
            <a:r>
              <a:rPr lang="en-GB" sz="1200" i="1" dirty="0">
                <a:latin typeface="Arial" panose="020B0604020202020204" pitchFamily="34" charset="0"/>
                <a:cs typeface="Arial" panose="020B0604020202020204" pitchFamily="34" charset="0"/>
              </a:rPr>
              <a:t>7</a:t>
            </a:r>
            <a:r>
              <a:rPr lang="en-GB" sz="1200" dirty="0">
                <a:latin typeface="Arial" panose="020B0604020202020204" pitchFamily="34" charset="0"/>
                <a:cs typeface="Arial" panose="020B0604020202020204" pitchFamily="34" charset="0"/>
              </a:rPr>
              <a:t>, p.e507</a:t>
            </a:r>
            <a:endParaRPr lang="en-KE" sz="1200" dirty="0">
              <a:latin typeface="Arial" panose="020B0604020202020204" pitchFamily="34" charset="0"/>
              <a:cs typeface="Arial" panose="020B0604020202020204" pitchFamily="34" charset="0"/>
            </a:endParaRPr>
          </a:p>
          <a:p>
            <a:pPr eaLnBrk="0" fontAlgn="base" hangingPunct="0">
              <a:lnSpc>
                <a:spcPct val="200000"/>
              </a:lnSpc>
              <a:spcBef>
                <a:spcPct val="0"/>
              </a:spcBef>
              <a:spcAft>
                <a:spcPct val="0"/>
              </a:spcAft>
              <a:buFont typeface="+mj-lt"/>
              <a:buAutoNum type="arabicPeriod"/>
            </a:pPr>
            <a:endParaRPr lang="en-KE" altLang="en-KE" sz="1200" dirty="0">
              <a:latin typeface="Arial" panose="020B0604020202020204" pitchFamily="34" charset="0"/>
              <a:cs typeface="Arial" panose="020B0604020202020204" pitchFamily="34" charset="0"/>
            </a:endParaRPr>
          </a:p>
          <a:p>
            <a:pPr marL="0" indent="0">
              <a:buFont typeface="Arial" panose="020B0604020202020204" pitchFamily="34" charset="0"/>
              <a:buNone/>
            </a:pPr>
            <a:endParaRPr lang="en-KE" dirty="0"/>
          </a:p>
        </p:txBody>
      </p:sp>
      <p:sp>
        <p:nvSpPr>
          <p:cNvPr id="8" name="Date Placeholder 7">
            <a:extLst>
              <a:ext uri="{FF2B5EF4-FFF2-40B4-BE49-F238E27FC236}">
                <a16:creationId xmlns:a16="http://schemas.microsoft.com/office/drawing/2014/main" id="{609D8D0D-F3B0-46DB-1099-77C0A39DBAB5}"/>
              </a:ext>
            </a:extLst>
          </p:cNvPr>
          <p:cNvSpPr>
            <a:spLocks noGrp="1"/>
          </p:cNvSpPr>
          <p:nvPr>
            <p:ph type="dt" sz="half" idx="10"/>
          </p:nvPr>
        </p:nvSpPr>
        <p:spPr/>
        <p:txBody>
          <a:bodyPr/>
          <a:lstStyle/>
          <a:p>
            <a:fld id="{58C7E023-1D84-1F40-9175-063E3CB5CF14}" type="datetime1">
              <a:rPr lang="en-US" smtClean="0"/>
              <a:t>10/9/25</a:t>
            </a:fld>
            <a:endParaRPr lang="en-KE"/>
          </a:p>
        </p:txBody>
      </p:sp>
      <p:sp>
        <p:nvSpPr>
          <p:cNvPr id="9" name="Slide Number Placeholder 8">
            <a:extLst>
              <a:ext uri="{FF2B5EF4-FFF2-40B4-BE49-F238E27FC236}">
                <a16:creationId xmlns:a16="http://schemas.microsoft.com/office/drawing/2014/main" id="{700CAB29-6E09-AA3F-1413-0198F01B2F36}"/>
              </a:ext>
            </a:extLst>
          </p:cNvPr>
          <p:cNvSpPr>
            <a:spLocks noGrp="1"/>
          </p:cNvSpPr>
          <p:nvPr>
            <p:ph type="sldNum" sz="quarter" idx="12"/>
          </p:nvPr>
        </p:nvSpPr>
        <p:spPr/>
        <p:txBody>
          <a:bodyPr/>
          <a:lstStyle/>
          <a:p>
            <a:fld id="{8EDF45D3-AA40-4C4B-81C8-037F17FE6E91}" type="slidenum">
              <a:rPr lang="en-KE" smtClean="0"/>
              <a:t>12</a:t>
            </a:fld>
            <a:endParaRPr lang="en-KE"/>
          </a:p>
        </p:txBody>
      </p:sp>
      <p:pic>
        <p:nvPicPr>
          <p:cNvPr id="5" name="Audio 4">
            <a:extLst>
              <a:ext uri="{FF2B5EF4-FFF2-40B4-BE49-F238E27FC236}">
                <a16:creationId xmlns:a16="http://schemas.microsoft.com/office/drawing/2014/main" id="{A265FFD8-F212-E5AB-4FBB-81D1C759A1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36558303"/>
      </p:ext>
    </p:extLst>
  </p:cSld>
  <p:clrMapOvr>
    <a:masterClrMapping/>
  </p:clrMapOvr>
  <mc:AlternateContent xmlns:mc="http://schemas.openxmlformats.org/markup-compatibility/2006" xmlns:p14="http://schemas.microsoft.com/office/powerpoint/2010/main">
    <mc:Choice Requires="p14">
      <p:transition spd="slow" p14:dur="2000" advTm="3317"/>
    </mc:Choice>
    <mc:Fallback xmlns="">
      <p:transition spd="slow" advTm="3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AE26E-E9A9-23C9-ABDB-4AA7328E771E}"/>
              </a:ext>
            </a:extLst>
          </p:cNvPr>
          <p:cNvSpPr>
            <a:spLocks noGrp="1"/>
          </p:cNvSpPr>
          <p:nvPr>
            <p:ph type="title"/>
          </p:nvPr>
        </p:nvSpPr>
        <p:spPr>
          <a:xfrm>
            <a:off x="838200" y="365126"/>
            <a:ext cx="10515600" cy="315912"/>
          </a:xfrm>
        </p:spPr>
        <p:txBody>
          <a:bodyPr>
            <a:normAutofit/>
          </a:bodyPr>
          <a:lstStyle/>
          <a:p>
            <a:r>
              <a:rPr lang="en-KE" sz="1200" b="1">
                <a:latin typeface="Arial" panose="020B0604020202020204" pitchFamily="34" charset="0"/>
                <a:cs typeface="Arial" panose="020B0604020202020204" pitchFamily="34" charset="0"/>
              </a:rPr>
              <a:t>References</a:t>
            </a:r>
            <a:endParaRPr lang="en-KE" sz="1200"/>
          </a:p>
        </p:txBody>
      </p:sp>
      <p:sp>
        <p:nvSpPr>
          <p:cNvPr id="3" name="Content Placeholder 2">
            <a:extLst>
              <a:ext uri="{FF2B5EF4-FFF2-40B4-BE49-F238E27FC236}">
                <a16:creationId xmlns:a16="http://schemas.microsoft.com/office/drawing/2014/main" id="{739A016D-C7FA-E582-6D93-9077918B529F}"/>
              </a:ext>
            </a:extLst>
          </p:cNvPr>
          <p:cNvSpPr>
            <a:spLocks noGrp="1"/>
          </p:cNvSpPr>
          <p:nvPr>
            <p:ph idx="1"/>
          </p:nvPr>
        </p:nvSpPr>
        <p:spPr>
          <a:xfrm>
            <a:off x="838200" y="840658"/>
            <a:ext cx="10515600" cy="5336305"/>
          </a:xfrm>
        </p:spPr>
        <p:txBody>
          <a:bodyPr>
            <a:normAutofit/>
          </a:bodyPr>
          <a:lstStyle/>
          <a:p>
            <a:pPr>
              <a:lnSpc>
                <a:spcPct val="200000"/>
              </a:lnSpc>
              <a:buFont typeface="+mj-lt"/>
              <a:buAutoNum type="arabicPeriod" startAt="9"/>
            </a:pPr>
            <a:r>
              <a:rPr lang="en-KE" sz="1200" dirty="0">
                <a:latin typeface="Arial" panose="020B0604020202020204" pitchFamily="34" charset="0"/>
                <a:cs typeface="Arial" panose="020B0604020202020204" pitchFamily="34" charset="0"/>
              </a:rPr>
              <a:t>Khan, S.A., Azim, N., Iqbal, A., Abbas, H. and Qureshi, S., 2025. Securing Web Applications: A Practical Approach to Mitigating OWASP Top 10 Vulnerabilities. </a:t>
            </a:r>
            <a:r>
              <a:rPr lang="en-KE" sz="1200" i="1" dirty="0">
                <a:latin typeface="Arial" panose="020B0604020202020204" pitchFamily="34" charset="0"/>
                <a:cs typeface="Arial" panose="020B0604020202020204" pitchFamily="34" charset="0"/>
              </a:rPr>
              <a:t>VFAST Transactions on Software Engineering</a:t>
            </a:r>
            <a:r>
              <a:rPr lang="en-KE" sz="1200" dirty="0">
                <a:latin typeface="Arial" panose="020B0604020202020204" pitchFamily="34" charset="0"/>
                <a:cs typeface="Arial" panose="020B0604020202020204" pitchFamily="34" charset="0"/>
              </a:rPr>
              <a:t>, </a:t>
            </a:r>
            <a:r>
              <a:rPr lang="en-KE" sz="1200" i="1" dirty="0">
                <a:latin typeface="Arial" panose="020B0604020202020204" pitchFamily="34" charset="0"/>
                <a:cs typeface="Arial" panose="020B0604020202020204" pitchFamily="34" charset="0"/>
              </a:rPr>
              <a:t>13</a:t>
            </a:r>
            <a:r>
              <a:rPr lang="en-KE" sz="1200" dirty="0">
                <a:latin typeface="Arial" panose="020B0604020202020204" pitchFamily="34" charset="0"/>
                <a:cs typeface="Arial" panose="020B0604020202020204" pitchFamily="34" charset="0"/>
              </a:rPr>
              <a:t>(2), pp.273-291.</a:t>
            </a:r>
          </a:p>
          <a:p>
            <a:pPr lvl="0">
              <a:lnSpc>
                <a:spcPct val="200000"/>
              </a:lnSpc>
              <a:buFont typeface="+mj-lt"/>
              <a:buAutoNum type="arabicPeriod" startAt="9"/>
            </a:pPr>
            <a:r>
              <a:rPr lang="en-KE" sz="1200" dirty="0">
                <a:latin typeface="Arial" panose="020B0604020202020204" pitchFamily="34" charset="0"/>
                <a:cs typeface="Arial" panose="020B0604020202020204" pitchFamily="34" charset="0"/>
              </a:rPr>
              <a:t>Kagita, M.K., Thilakarathne, N., Gadekallu, T.R., Maddikunta, P.K.R. and Singh, S., 2022. A review on cyber crimes on the internet of things. </a:t>
            </a:r>
            <a:r>
              <a:rPr lang="en-KE" sz="1200" i="1" dirty="0">
                <a:latin typeface="Arial" panose="020B0604020202020204" pitchFamily="34" charset="0"/>
                <a:cs typeface="Arial" panose="020B0604020202020204" pitchFamily="34" charset="0"/>
              </a:rPr>
              <a:t>Deep learning for security and privacy preservation in IoT</a:t>
            </a:r>
            <a:r>
              <a:rPr lang="en-KE" sz="1200" dirty="0">
                <a:latin typeface="Arial" panose="020B0604020202020204" pitchFamily="34" charset="0"/>
                <a:cs typeface="Arial" panose="020B0604020202020204" pitchFamily="34" charset="0"/>
              </a:rPr>
              <a:t>, pp.83-98</a:t>
            </a:r>
          </a:p>
          <a:p>
            <a:pPr lvl="0">
              <a:lnSpc>
                <a:spcPct val="200000"/>
              </a:lnSpc>
              <a:buFont typeface="+mj-lt"/>
              <a:buAutoNum type="arabicPeriod" startAt="9"/>
            </a:pPr>
            <a:r>
              <a:rPr lang="en-KE" sz="1200" dirty="0">
                <a:latin typeface="Arial" panose="020B0604020202020204" pitchFamily="34" charset="0"/>
                <a:cs typeface="Arial" panose="020B0604020202020204" pitchFamily="34" charset="0"/>
              </a:rPr>
              <a:t>Lalbakhsh, A., Pitcairn, A., Mandal, K., Alibakhshikenari, M., Esselle, K.P. and Reisenfeld, S., 2022. Darkening low-earth orbit satellite constellations: A review. </a:t>
            </a:r>
            <a:r>
              <a:rPr lang="en-KE" sz="1200" i="1" dirty="0">
                <a:latin typeface="Arial" panose="020B0604020202020204" pitchFamily="34" charset="0"/>
                <a:cs typeface="Arial" panose="020B0604020202020204" pitchFamily="34" charset="0"/>
              </a:rPr>
              <a:t>IEEE Access</a:t>
            </a:r>
            <a:r>
              <a:rPr lang="en-KE" sz="1200" dirty="0">
                <a:latin typeface="Arial" panose="020B0604020202020204" pitchFamily="34" charset="0"/>
                <a:cs typeface="Arial" panose="020B0604020202020204" pitchFamily="34" charset="0"/>
              </a:rPr>
              <a:t>, </a:t>
            </a:r>
            <a:r>
              <a:rPr lang="en-KE" sz="1200" i="1" dirty="0">
                <a:latin typeface="Arial" panose="020B0604020202020204" pitchFamily="34" charset="0"/>
                <a:cs typeface="Arial" panose="020B0604020202020204" pitchFamily="34" charset="0"/>
              </a:rPr>
              <a:t>10</a:t>
            </a:r>
            <a:r>
              <a:rPr lang="en-KE" sz="1200" dirty="0">
                <a:latin typeface="Arial" panose="020B0604020202020204" pitchFamily="34" charset="0"/>
                <a:cs typeface="Arial" panose="020B0604020202020204" pitchFamily="34" charset="0"/>
              </a:rPr>
              <a:t>, pp.24383-24394. </a:t>
            </a:r>
          </a:p>
          <a:p>
            <a:pPr lvl="0">
              <a:lnSpc>
                <a:spcPct val="200000"/>
              </a:lnSpc>
              <a:buFont typeface="+mj-lt"/>
              <a:buAutoNum type="arabicPeriod" startAt="9"/>
            </a:pPr>
            <a:r>
              <a:rPr lang="en-GB" sz="1200" dirty="0">
                <a:latin typeface="Arial" panose="020B0604020202020204" pitchFamily="34" charset="0"/>
                <a:cs typeface="Arial" panose="020B0604020202020204" pitchFamily="34" charset="0"/>
              </a:rPr>
              <a:t>‌ </a:t>
            </a:r>
            <a:r>
              <a:rPr lang="en-KE" sz="1200" dirty="0">
                <a:latin typeface="Arial" panose="020B0604020202020204" pitchFamily="34" charset="0"/>
                <a:cs typeface="Arial" panose="020B0604020202020204" pitchFamily="34" charset="0"/>
              </a:rPr>
              <a:t>Li, Y., Li, H., Liu, W., Liu, L., Zhao, W., Chen, Y., Wu, J., Wu, Q., Liu, J., Lai, Z. and Qiu, H., 2023, July. A networking perspective on starlink's self-driving leo mega-constellation. In </a:t>
            </a:r>
            <a:r>
              <a:rPr lang="en-KE" sz="1200" i="1" dirty="0">
                <a:latin typeface="Arial" panose="020B0604020202020204" pitchFamily="34" charset="0"/>
                <a:cs typeface="Arial" panose="020B0604020202020204" pitchFamily="34" charset="0"/>
              </a:rPr>
              <a:t>Proceedings of the 29th Annual International Conference on Mobile Computing and Networking</a:t>
            </a:r>
            <a:r>
              <a:rPr lang="en-KE" sz="1200" dirty="0">
                <a:latin typeface="Arial" panose="020B0604020202020204" pitchFamily="34" charset="0"/>
                <a:cs typeface="Arial" panose="020B0604020202020204" pitchFamily="34" charset="0"/>
              </a:rPr>
              <a:t> (pp. 1-16).</a:t>
            </a:r>
          </a:p>
          <a:p>
            <a:pPr lvl="0">
              <a:lnSpc>
                <a:spcPct val="200000"/>
              </a:lnSpc>
              <a:buFont typeface="+mj-lt"/>
              <a:buAutoNum type="arabicPeriod" startAt="9"/>
            </a:pPr>
            <a:r>
              <a:rPr lang="en-GB" sz="1200" dirty="0">
                <a:latin typeface="Arial" panose="020B0604020202020204" pitchFamily="34" charset="0"/>
                <a:cs typeface="Arial" panose="020B0604020202020204" pitchFamily="34" charset="0"/>
              </a:rPr>
              <a:t>Lounis, K. and Zulkernine, M., 2020. Attacks and defences in short-range wireless technologies for IoT. </a:t>
            </a:r>
            <a:r>
              <a:rPr lang="en-GB" sz="1200" i="1" dirty="0">
                <a:latin typeface="Arial" panose="020B0604020202020204" pitchFamily="34" charset="0"/>
                <a:cs typeface="Arial" panose="020B0604020202020204" pitchFamily="34" charset="0"/>
              </a:rPr>
              <a:t>IEEE Access</a:t>
            </a:r>
            <a:r>
              <a:rPr lang="en-GB" sz="1200" dirty="0">
                <a:latin typeface="Arial" panose="020B0604020202020204" pitchFamily="34" charset="0"/>
                <a:cs typeface="Arial" panose="020B0604020202020204" pitchFamily="34" charset="0"/>
              </a:rPr>
              <a:t>, </a:t>
            </a:r>
            <a:r>
              <a:rPr lang="en-GB" sz="1200" i="1" dirty="0">
                <a:latin typeface="Arial" panose="020B0604020202020204" pitchFamily="34" charset="0"/>
                <a:cs typeface="Arial" panose="020B0604020202020204" pitchFamily="34" charset="0"/>
              </a:rPr>
              <a:t>8</a:t>
            </a:r>
            <a:r>
              <a:rPr lang="en-GB" sz="1200" dirty="0">
                <a:latin typeface="Arial" panose="020B0604020202020204" pitchFamily="34" charset="0"/>
                <a:cs typeface="Arial" panose="020B0604020202020204" pitchFamily="34" charset="0"/>
              </a:rPr>
              <a:t>, pp.88892-88932.</a:t>
            </a:r>
            <a:endParaRPr lang="en-KE" sz="1200" dirty="0">
              <a:latin typeface="Arial" panose="020B0604020202020204" pitchFamily="34" charset="0"/>
              <a:cs typeface="Arial" panose="020B0604020202020204" pitchFamily="34" charset="0"/>
            </a:endParaRPr>
          </a:p>
          <a:p>
            <a:pPr lvl="0">
              <a:lnSpc>
                <a:spcPct val="200000"/>
              </a:lnSpc>
              <a:buFont typeface="+mj-lt"/>
              <a:buAutoNum type="arabicPeriod" startAt="9"/>
            </a:pPr>
            <a:r>
              <a:rPr lang="en-KE" sz="1200" dirty="0">
                <a:latin typeface="Arial" panose="020B0604020202020204" pitchFamily="34" charset="0"/>
                <a:cs typeface="Arial" panose="020B0604020202020204" pitchFamily="34" charset="0"/>
              </a:rPr>
              <a:t>Mayer, J., 2009. Policy space: what, for what, and where?. </a:t>
            </a:r>
            <a:r>
              <a:rPr lang="en-KE" sz="1200" i="1" dirty="0">
                <a:latin typeface="Arial" panose="020B0604020202020204" pitchFamily="34" charset="0"/>
                <a:cs typeface="Arial" panose="020B0604020202020204" pitchFamily="34" charset="0"/>
              </a:rPr>
              <a:t>Development Policy Review</a:t>
            </a:r>
            <a:r>
              <a:rPr lang="en-KE" sz="1200" dirty="0">
                <a:latin typeface="Arial" panose="020B0604020202020204" pitchFamily="34" charset="0"/>
                <a:cs typeface="Arial" panose="020B0604020202020204" pitchFamily="34" charset="0"/>
              </a:rPr>
              <a:t>, </a:t>
            </a:r>
            <a:r>
              <a:rPr lang="en-KE" sz="1200" i="1" dirty="0">
                <a:latin typeface="Arial" panose="020B0604020202020204" pitchFamily="34" charset="0"/>
                <a:cs typeface="Arial" panose="020B0604020202020204" pitchFamily="34" charset="0"/>
              </a:rPr>
              <a:t>27</a:t>
            </a:r>
            <a:r>
              <a:rPr lang="en-KE" sz="1200" dirty="0">
                <a:latin typeface="Arial" panose="020B0604020202020204" pitchFamily="34" charset="0"/>
                <a:cs typeface="Arial" panose="020B0604020202020204" pitchFamily="34" charset="0"/>
              </a:rPr>
              <a:t>(4), pp.373-395.</a:t>
            </a:r>
          </a:p>
          <a:p>
            <a:pPr lvl="0">
              <a:lnSpc>
                <a:spcPct val="200000"/>
              </a:lnSpc>
              <a:buFont typeface="+mj-lt"/>
              <a:buAutoNum type="arabicPeriod" startAt="9"/>
            </a:pPr>
            <a:r>
              <a:rPr lang="en-GB" sz="1200" dirty="0">
                <a:latin typeface="Arial" panose="020B0604020202020204" pitchFamily="34" charset="0"/>
                <a:cs typeface="Arial" panose="020B0604020202020204" pitchFamily="34" charset="0"/>
              </a:rPr>
              <a:t>NAIR, R. (2023). </a:t>
            </a:r>
            <a:r>
              <a:rPr lang="en-GB" sz="1200" i="1" dirty="0">
                <a:latin typeface="Arial" panose="020B0604020202020204" pitchFamily="34" charset="0"/>
                <a:cs typeface="Arial" panose="020B0604020202020204" pitchFamily="34" charset="0"/>
              </a:rPr>
              <a:t>Mastering Information Security Compliance Management</a:t>
            </a:r>
            <a:r>
              <a:rPr lang="en-GB" sz="1200" dirty="0">
                <a:latin typeface="Arial" panose="020B0604020202020204" pitchFamily="34" charset="0"/>
                <a:cs typeface="Arial" panose="020B0604020202020204" pitchFamily="34" charset="0"/>
              </a:rPr>
              <a:t>. Packt Publishing Ltd.</a:t>
            </a:r>
          </a:p>
          <a:p>
            <a:pPr marL="0" lvl="0" indent="0">
              <a:lnSpc>
                <a:spcPct val="200000"/>
              </a:lnSpc>
              <a:buNone/>
            </a:pPr>
            <a:endParaRPr lang="en-KE" sz="1200" dirty="0">
              <a:latin typeface="Arial" panose="020B0604020202020204" pitchFamily="34" charset="0"/>
              <a:cs typeface="Arial" panose="020B0604020202020204" pitchFamily="34" charset="0"/>
            </a:endParaRPr>
          </a:p>
          <a:p>
            <a:pPr marL="0" indent="0">
              <a:buNone/>
            </a:pPr>
            <a:endParaRPr lang="en-KE" dirty="0"/>
          </a:p>
        </p:txBody>
      </p:sp>
      <p:sp>
        <p:nvSpPr>
          <p:cNvPr id="4" name="Date Placeholder 3">
            <a:extLst>
              <a:ext uri="{FF2B5EF4-FFF2-40B4-BE49-F238E27FC236}">
                <a16:creationId xmlns:a16="http://schemas.microsoft.com/office/drawing/2014/main" id="{F4E43EB1-DDF0-6D71-FA27-0A6043E5EAD9}"/>
              </a:ext>
            </a:extLst>
          </p:cNvPr>
          <p:cNvSpPr>
            <a:spLocks noGrp="1"/>
          </p:cNvSpPr>
          <p:nvPr>
            <p:ph type="dt" sz="half" idx="10"/>
          </p:nvPr>
        </p:nvSpPr>
        <p:spPr/>
        <p:txBody>
          <a:bodyPr/>
          <a:lstStyle/>
          <a:p>
            <a:fld id="{FF2AA5FF-AB4F-D64C-AB53-1AB87623EAA8}" type="datetime1">
              <a:rPr lang="en-US" smtClean="0"/>
              <a:t>10/9/25</a:t>
            </a:fld>
            <a:endParaRPr lang="en-KE"/>
          </a:p>
        </p:txBody>
      </p:sp>
      <p:sp>
        <p:nvSpPr>
          <p:cNvPr id="5" name="Slide Number Placeholder 4">
            <a:extLst>
              <a:ext uri="{FF2B5EF4-FFF2-40B4-BE49-F238E27FC236}">
                <a16:creationId xmlns:a16="http://schemas.microsoft.com/office/drawing/2014/main" id="{88DD71AE-3A48-1F2F-C3AE-5E3C47FE18AC}"/>
              </a:ext>
            </a:extLst>
          </p:cNvPr>
          <p:cNvSpPr>
            <a:spLocks noGrp="1"/>
          </p:cNvSpPr>
          <p:nvPr>
            <p:ph type="sldNum" sz="quarter" idx="12"/>
          </p:nvPr>
        </p:nvSpPr>
        <p:spPr/>
        <p:txBody>
          <a:bodyPr/>
          <a:lstStyle/>
          <a:p>
            <a:fld id="{8EDF45D3-AA40-4C4B-81C8-037F17FE6E91}" type="slidenum">
              <a:rPr lang="en-KE" smtClean="0"/>
              <a:t>13</a:t>
            </a:fld>
            <a:endParaRPr lang="en-KE"/>
          </a:p>
        </p:txBody>
      </p:sp>
      <p:pic>
        <p:nvPicPr>
          <p:cNvPr id="7" name="Audio 6">
            <a:extLst>
              <a:ext uri="{FF2B5EF4-FFF2-40B4-BE49-F238E27FC236}">
                <a16:creationId xmlns:a16="http://schemas.microsoft.com/office/drawing/2014/main" id="{A4CF287C-B360-F4A1-DA4D-4E18F55E7B3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25087298"/>
      </p:ext>
    </p:extLst>
  </p:cSld>
  <p:clrMapOvr>
    <a:masterClrMapping/>
  </p:clrMapOvr>
  <mc:AlternateContent xmlns:mc="http://schemas.openxmlformats.org/markup-compatibility/2006" xmlns:p14="http://schemas.microsoft.com/office/powerpoint/2010/main">
    <mc:Choice Requires="p14">
      <p:transition spd="slow" p14:dur="2000" advTm="554"/>
    </mc:Choice>
    <mc:Fallback xmlns="">
      <p:transition spd="slow" advTm="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12415-67D9-E16C-8746-71342E77DEF9}"/>
              </a:ext>
            </a:extLst>
          </p:cNvPr>
          <p:cNvSpPr>
            <a:spLocks noGrp="1"/>
          </p:cNvSpPr>
          <p:nvPr>
            <p:ph type="title"/>
          </p:nvPr>
        </p:nvSpPr>
        <p:spPr>
          <a:xfrm>
            <a:off x="838200" y="365125"/>
            <a:ext cx="10515600" cy="490281"/>
          </a:xfrm>
        </p:spPr>
        <p:txBody>
          <a:bodyPr>
            <a:normAutofit/>
          </a:bodyPr>
          <a:lstStyle/>
          <a:p>
            <a:r>
              <a:rPr lang="en-KE" sz="1200" b="1">
                <a:latin typeface="Arial" panose="020B0604020202020204" pitchFamily="34" charset="0"/>
                <a:cs typeface="Arial" panose="020B0604020202020204" pitchFamily="34" charset="0"/>
              </a:rPr>
              <a:t>References</a:t>
            </a:r>
          </a:p>
        </p:txBody>
      </p:sp>
      <p:sp>
        <p:nvSpPr>
          <p:cNvPr id="3" name="Content Placeholder 2">
            <a:extLst>
              <a:ext uri="{FF2B5EF4-FFF2-40B4-BE49-F238E27FC236}">
                <a16:creationId xmlns:a16="http://schemas.microsoft.com/office/drawing/2014/main" id="{C206BB7E-3D32-09EC-5DC2-E8881A1BB9CF}"/>
              </a:ext>
            </a:extLst>
          </p:cNvPr>
          <p:cNvSpPr>
            <a:spLocks noGrp="1"/>
          </p:cNvSpPr>
          <p:nvPr>
            <p:ph idx="1"/>
          </p:nvPr>
        </p:nvSpPr>
        <p:spPr>
          <a:xfrm>
            <a:off x="838200" y="855406"/>
            <a:ext cx="10515600" cy="5321557"/>
          </a:xfrm>
        </p:spPr>
        <p:txBody>
          <a:bodyPr>
            <a:normAutofit fontScale="92500"/>
          </a:bodyPr>
          <a:lstStyle/>
          <a:p>
            <a:pPr marL="514350" lvl="0" indent="-514350">
              <a:lnSpc>
                <a:spcPct val="200000"/>
              </a:lnSpc>
              <a:buFont typeface="+mj-lt"/>
              <a:buAutoNum type="arabicPeriod" startAt="16"/>
            </a:pPr>
            <a:r>
              <a:rPr lang="en-GB" sz="1400" dirty="0">
                <a:latin typeface="Arial" panose="020B0604020202020204" pitchFamily="34" charset="0"/>
                <a:cs typeface="Arial" panose="020B0604020202020204" pitchFamily="34" charset="0"/>
              </a:rPr>
              <a:t>Nguyen, H.P.D. and Nguyen, D.D., 2021. Drone application in smart cities: The general overview of security vulnerabilities and countermeasures for data communication. </a:t>
            </a:r>
            <a:r>
              <a:rPr lang="en-GB" sz="1400" i="1" dirty="0">
                <a:latin typeface="Arial" panose="020B0604020202020204" pitchFamily="34" charset="0"/>
                <a:cs typeface="Arial" panose="020B0604020202020204" pitchFamily="34" charset="0"/>
              </a:rPr>
              <a:t>Development and Future of Internet of Drones (IoD): Insights, Trends and Road Ahead</a:t>
            </a:r>
            <a:r>
              <a:rPr lang="en-GB" sz="1400" dirty="0">
                <a:latin typeface="Arial" panose="020B0604020202020204" pitchFamily="34" charset="0"/>
                <a:cs typeface="Arial" panose="020B0604020202020204" pitchFamily="34" charset="0"/>
              </a:rPr>
              <a:t>, pp.185-210.</a:t>
            </a:r>
            <a:endParaRPr lang="en-KE" sz="1400" dirty="0">
              <a:latin typeface="Arial" panose="020B0604020202020204" pitchFamily="34" charset="0"/>
              <a:cs typeface="Arial" panose="020B0604020202020204" pitchFamily="34" charset="0"/>
            </a:endParaRPr>
          </a:p>
          <a:p>
            <a:pPr marL="514350" lvl="0" indent="-514350">
              <a:lnSpc>
                <a:spcPct val="200000"/>
              </a:lnSpc>
              <a:buFont typeface="+mj-lt"/>
              <a:buAutoNum type="arabicPeriod" startAt="16"/>
            </a:pPr>
            <a:r>
              <a:rPr lang="en-GB" sz="1400" dirty="0">
                <a:latin typeface="Arial" panose="020B0604020202020204" pitchFamily="34" charset="0"/>
                <a:cs typeface="Arial" panose="020B0604020202020204" pitchFamily="34" charset="0"/>
              </a:rPr>
              <a:t> </a:t>
            </a:r>
            <a:r>
              <a:rPr lang="en-KE" sz="1400" dirty="0">
                <a:latin typeface="Arial" panose="020B0604020202020204" pitchFamily="34" charset="0"/>
                <a:cs typeface="Arial" panose="020B0604020202020204" pitchFamily="34" charset="0"/>
              </a:rPr>
              <a:t>Page, M.J., McKenzie, J.E., Bossuyt, P.M., Boutron, I., Hoffmann, T.C., Mulrow, C.D., Shamseer, L., Tetzlaff, J.M., Akl, E.A., Brennan, S.E. and Chou, R., 2021. The PRISMA 2020 statement: an updated guideline for reporting systematic reviews. </a:t>
            </a:r>
            <a:r>
              <a:rPr lang="en-KE" sz="1400" i="1" dirty="0">
                <a:latin typeface="Arial" panose="020B0604020202020204" pitchFamily="34" charset="0"/>
                <a:cs typeface="Arial" panose="020B0604020202020204" pitchFamily="34" charset="0"/>
              </a:rPr>
              <a:t>bmj</a:t>
            </a:r>
            <a:r>
              <a:rPr lang="en-KE" sz="1400" dirty="0">
                <a:latin typeface="Arial" panose="020B0604020202020204" pitchFamily="34" charset="0"/>
                <a:cs typeface="Arial" panose="020B0604020202020204" pitchFamily="34" charset="0"/>
              </a:rPr>
              <a:t>, </a:t>
            </a:r>
            <a:r>
              <a:rPr lang="en-KE" sz="1400" i="1" dirty="0">
                <a:latin typeface="Arial" panose="020B0604020202020204" pitchFamily="34" charset="0"/>
                <a:cs typeface="Arial" panose="020B0604020202020204" pitchFamily="34" charset="0"/>
              </a:rPr>
              <a:t>372</a:t>
            </a:r>
            <a:r>
              <a:rPr lang="en-KE" sz="1400" dirty="0">
                <a:latin typeface="Arial" panose="020B0604020202020204" pitchFamily="34" charset="0"/>
                <a:cs typeface="Arial" panose="020B0604020202020204" pitchFamily="34" charset="0"/>
              </a:rPr>
              <a:t>.</a:t>
            </a:r>
            <a:r>
              <a:rPr lang="en-GB" sz="1400" dirty="0">
                <a:latin typeface="Arial" panose="020B0604020202020204" pitchFamily="34" charset="0"/>
                <a:cs typeface="Arial" panose="020B0604020202020204" pitchFamily="34" charset="0"/>
              </a:rPr>
              <a:t>‌ </a:t>
            </a:r>
            <a:endParaRPr lang="en-KE" sz="1400" dirty="0">
              <a:latin typeface="Arial" panose="020B0604020202020204" pitchFamily="34" charset="0"/>
              <a:cs typeface="Arial" panose="020B0604020202020204" pitchFamily="34" charset="0"/>
            </a:endParaRPr>
          </a:p>
          <a:p>
            <a:pPr marL="514350" lvl="0" indent="-514350">
              <a:lnSpc>
                <a:spcPct val="200000"/>
              </a:lnSpc>
              <a:buFont typeface="+mj-lt"/>
              <a:buAutoNum type="arabicPeriod" startAt="16"/>
            </a:pPr>
            <a:r>
              <a:rPr lang="en-GB" sz="1400" dirty="0">
                <a:latin typeface="Arial" panose="020B0604020202020204" pitchFamily="34" charset="0"/>
                <a:cs typeface="Arial" panose="020B0604020202020204" pitchFamily="34" charset="0"/>
              </a:rPr>
              <a:t>Pasdar, A., Koroniotis, N., Keshk, M., Moustafa, N. and Tari, Z., 2024. Cybersecurity solutions and techniques for internet of things integration in combat systems. </a:t>
            </a:r>
            <a:r>
              <a:rPr lang="en-GB" sz="1400" i="1" dirty="0">
                <a:latin typeface="Arial" panose="020B0604020202020204" pitchFamily="34" charset="0"/>
                <a:cs typeface="Arial" panose="020B0604020202020204" pitchFamily="34" charset="0"/>
              </a:rPr>
              <a:t>IEEE Transactions on Sustainable Computing</a:t>
            </a:r>
            <a:r>
              <a:rPr lang="en-GB" sz="1400" dirty="0">
                <a:latin typeface="Arial" panose="020B0604020202020204" pitchFamily="34" charset="0"/>
                <a:cs typeface="Arial" panose="020B0604020202020204" pitchFamily="34" charset="0"/>
              </a:rPr>
              <a:t>.</a:t>
            </a:r>
            <a:endParaRPr lang="en-KE" sz="1400" dirty="0">
              <a:latin typeface="Arial" panose="020B0604020202020204" pitchFamily="34" charset="0"/>
              <a:cs typeface="Arial" panose="020B0604020202020204" pitchFamily="34" charset="0"/>
            </a:endParaRPr>
          </a:p>
          <a:p>
            <a:pPr marL="514350" lvl="0" indent="-514350">
              <a:lnSpc>
                <a:spcPct val="200000"/>
              </a:lnSpc>
              <a:buFont typeface="+mj-lt"/>
              <a:buAutoNum type="arabicPeriod" startAt="16"/>
            </a:pPr>
            <a:r>
              <a:rPr lang="en-KE" sz="1400" dirty="0">
                <a:latin typeface="Arial" panose="020B0604020202020204" pitchFamily="34" charset="0"/>
                <a:cs typeface="Arial" panose="020B0604020202020204" pitchFamily="34" charset="0"/>
              </a:rPr>
              <a:t>Rausch, H., 2006, April. Jamming commercial satellite communications during wartime an empirical study. In </a:t>
            </a:r>
            <a:r>
              <a:rPr lang="en-KE" sz="1400" i="1" dirty="0">
                <a:latin typeface="Arial" panose="020B0604020202020204" pitchFamily="34" charset="0"/>
                <a:cs typeface="Arial" panose="020B0604020202020204" pitchFamily="34" charset="0"/>
              </a:rPr>
              <a:t>Fourth IEEE International Workshop on Information Assurance (IWIA'06)</a:t>
            </a:r>
            <a:r>
              <a:rPr lang="en-KE" sz="1400" dirty="0">
                <a:latin typeface="Arial" panose="020B0604020202020204" pitchFamily="34" charset="0"/>
                <a:cs typeface="Arial" panose="020B0604020202020204" pitchFamily="34" charset="0"/>
              </a:rPr>
              <a:t> (pp. 8-pp). IEEE.</a:t>
            </a:r>
          </a:p>
          <a:p>
            <a:pPr marL="514350" lvl="0" indent="-514350">
              <a:lnSpc>
                <a:spcPct val="200000"/>
              </a:lnSpc>
              <a:buFont typeface="+mj-lt"/>
              <a:buAutoNum type="arabicPeriod" startAt="16"/>
            </a:pPr>
            <a:r>
              <a:rPr lang="en-KE" sz="1400" dirty="0">
                <a:latin typeface="Arial" panose="020B0604020202020204" pitchFamily="34" charset="0"/>
                <a:cs typeface="Arial" panose="020B0604020202020204" pitchFamily="34" charset="0"/>
              </a:rPr>
              <a:t>Rampini, G.H.S., Takia, H. and Berssaneti, F.T., 2019. Critical success factors of risk management with the advent of ISO 31000 2018-Descriptive and content analyzes. </a:t>
            </a:r>
            <a:r>
              <a:rPr lang="en-KE" sz="1400" i="1" dirty="0">
                <a:latin typeface="Arial" panose="020B0604020202020204" pitchFamily="34" charset="0"/>
                <a:cs typeface="Arial" panose="020B0604020202020204" pitchFamily="34" charset="0"/>
              </a:rPr>
              <a:t>Procedia Manufacturing</a:t>
            </a:r>
            <a:r>
              <a:rPr lang="en-KE" sz="1400" dirty="0">
                <a:latin typeface="Arial" panose="020B0604020202020204" pitchFamily="34" charset="0"/>
                <a:cs typeface="Arial" panose="020B0604020202020204" pitchFamily="34" charset="0"/>
              </a:rPr>
              <a:t>, </a:t>
            </a:r>
            <a:r>
              <a:rPr lang="en-KE" sz="1400" i="1" dirty="0">
                <a:latin typeface="Arial" panose="020B0604020202020204" pitchFamily="34" charset="0"/>
                <a:cs typeface="Arial" panose="020B0604020202020204" pitchFamily="34" charset="0"/>
              </a:rPr>
              <a:t>39</a:t>
            </a:r>
            <a:r>
              <a:rPr lang="en-KE" sz="1400" dirty="0">
                <a:latin typeface="Arial" panose="020B0604020202020204" pitchFamily="34" charset="0"/>
                <a:cs typeface="Arial" panose="020B0604020202020204" pitchFamily="34" charset="0"/>
              </a:rPr>
              <a:t>, pp.894-903.</a:t>
            </a:r>
          </a:p>
          <a:p>
            <a:pPr marL="0" indent="0">
              <a:buNone/>
            </a:pPr>
            <a:endParaRPr lang="en-KE" dirty="0"/>
          </a:p>
        </p:txBody>
      </p:sp>
      <p:sp>
        <p:nvSpPr>
          <p:cNvPr id="4" name="Date Placeholder 3">
            <a:extLst>
              <a:ext uri="{FF2B5EF4-FFF2-40B4-BE49-F238E27FC236}">
                <a16:creationId xmlns:a16="http://schemas.microsoft.com/office/drawing/2014/main" id="{723F6C39-6807-D0B5-3063-0E765305A3D5}"/>
              </a:ext>
            </a:extLst>
          </p:cNvPr>
          <p:cNvSpPr>
            <a:spLocks noGrp="1"/>
          </p:cNvSpPr>
          <p:nvPr>
            <p:ph type="dt" sz="half" idx="10"/>
          </p:nvPr>
        </p:nvSpPr>
        <p:spPr/>
        <p:txBody>
          <a:bodyPr/>
          <a:lstStyle/>
          <a:p>
            <a:fld id="{E3572B3B-8310-034F-B2F3-94C78302C8B1}" type="datetime1">
              <a:rPr lang="en-US" smtClean="0"/>
              <a:t>10/9/25</a:t>
            </a:fld>
            <a:endParaRPr lang="en-KE"/>
          </a:p>
        </p:txBody>
      </p:sp>
      <p:sp>
        <p:nvSpPr>
          <p:cNvPr id="5" name="Slide Number Placeholder 4">
            <a:extLst>
              <a:ext uri="{FF2B5EF4-FFF2-40B4-BE49-F238E27FC236}">
                <a16:creationId xmlns:a16="http://schemas.microsoft.com/office/drawing/2014/main" id="{BF68C441-E984-54DF-2338-A6EC367674FE}"/>
              </a:ext>
            </a:extLst>
          </p:cNvPr>
          <p:cNvSpPr>
            <a:spLocks noGrp="1"/>
          </p:cNvSpPr>
          <p:nvPr>
            <p:ph type="sldNum" sz="quarter" idx="12"/>
          </p:nvPr>
        </p:nvSpPr>
        <p:spPr/>
        <p:txBody>
          <a:bodyPr/>
          <a:lstStyle/>
          <a:p>
            <a:fld id="{8EDF45D3-AA40-4C4B-81C8-037F17FE6E91}" type="slidenum">
              <a:rPr lang="en-KE" smtClean="0"/>
              <a:t>14</a:t>
            </a:fld>
            <a:endParaRPr lang="en-KE"/>
          </a:p>
        </p:txBody>
      </p:sp>
      <p:pic>
        <p:nvPicPr>
          <p:cNvPr id="7" name="Audio 6">
            <a:extLst>
              <a:ext uri="{FF2B5EF4-FFF2-40B4-BE49-F238E27FC236}">
                <a16:creationId xmlns:a16="http://schemas.microsoft.com/office/drawing/2014/main" id="{0CC1563D-D584-D4D6-94E2-5E94999DD5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53809203"/>
      </p:ext>
    </p:extLst>
  </p:cSld>
  <p:clrMapOvr>
    <a:masterClrMapping/>
  </p:clrMapOvr>
  <mc:AlternateContent xmlns:mc="http://schemas.openxmlformats.org/markup-compatibility/2006" xmlns:p14="http://schemas.microsoft.com/office/powerpoint/2010/main">
    <mc:Choice Requires="p14">
      <p:transition spd="slow" p14:dur="2000" advTm="597"/>
    </mc:Choice>
    <mc:Fallback xmlns="">
      <p:transition spd="slow" advTm="5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9EBB1-35DE-B1CB-ADDA-8BAEB6CF0FA0}"/>
              </a:ext>
            </a:extLst>
          </p:cNvPr>
          <p:cNvSpPr>
            <a:spLocks noGrp="1"/>
          </p:cNvSpPr>
          <p:nvPr>
            <p:ph type="title"/>
          </p:nvPr>
        </p:nvSpPr>
        <p:spPr>
          <a:xfrm>
            <a:off x="838200" y="365126"/>
            <a:ext cx="10515600" cy="505030"/>
          </a:xfrm>
        </p:spPr>
        <p:txBody>
          <a:bodyPr>
            <a:normAutofit/>
          </a:bodyPr>
          <a:lstStyle/>
          <a:p>
            <a:r>
              <a:rPr lang="en-KE" sz="1200" b="1">
                <a:latin typeface="Arial" panose="020B0604020202020204" pitchFamily="34" charset="0"/>
                <a:cs typeface="Arial" panose="020B0604020202020204" pitchFamily="34" charset="0"/>
              </a:rPr>
              <a:t>References</a:t>
            </a:r>
          </a:p>
        </p:txBody>
      </p:sp>
      <p:sp>
        <p:nvSpPr>
          <p:cNvPr id="3" name="Content Placeholder 2">
            <a:extLst>
              <a:ext uri="{FF2B5EF4-FFF2-40B4-BE49-F238E27FC236}">
                <a16:creationId xmlns:a16="http://schemas.microsoft.com/office/drawing/2014/main" id="{2D9DA958-2249-3E7F-BA71-011CAA87F66C}"/>
              </a:ext>
            </a:extLst>
          </p:cNvPr>
          <p:cNvSpPr>
            <a:spLocks noGrp="1"/>
          </p:cNvSpPr>
          <p:nvPr>
            <p:ph idx="1"/>
          </p:nvPr>
        </p:nvSpPr>
        <p:spPr>
          <a:xfrm>
            <a:off x="838200" y="870156"/>
            <a:ext cx="10515600" cy="5306807"/>
          </a:xfrm>
        </p:spPr>
        <p:txBody>
          <a:bodyPr>
            <a:normAutofit/>
          </a:bodyPr>
          <a:lstStyle/>
          <a:p>
            <a:pPr marL="342900" lvl="0" indent="-342900">
              <a:lnSpc>
                <a:spcPct val="200000"/>
              </a:lnSpc>
              <a:buFont typeface="+mj-lt"/>
              <a:buAutoNum type="arabicPeriod" startAt="21"/>
            </a:pPr>
            <a:r>
              <a:rPr lang="en-KE" sz="1300" dirty="0">
                <a:latin typeface="Arial" panose="020B0604020202020204" pitchFamily="34" charset="0"/>
                <a:cs typeface="Arial" panose="020B0604020202020204" pitchFamily="34" charset="0"/>
              </a:rPr>
              <a:t>Sedhupathy, P., Shavkatov, N., Bostani, A., Srinivasan, A. and Mathew, C., 2025. Quantum-Resilient Antenna-Assisted Communication Protocols for Satellite-Based Secure IoT Networks. </a:t>
            </a:r>
            <a:r>
              <a:rPr lang="en-KE" sz="1300" i="1" dirty="0">
                <a:latin typeface="Arial" panose="020B0604020202020204" pitchFamily="34" charset="0"/>
                <a:cs typeface="Arial" panose="020B0604020202020204" pitchFamily="34" charset="0"/>
              </a:rPr>
              <a:t>National Journal of Antennas and Propagation</a:t>
            </a:r>
            <a:r>
              <a:rPr lang="en-KE" sz="1300" dirty="0">
                <a:latin typeface="Arial" panose="020B0604020202020204" pitchFamily="34" charset="0"/>
                <a:cs typeface="Arial" panose="020B0604020202020204" pitchFamily="34" charset="0"/>
              </a:rPr>
              <a:t>, </a:t>
            </a:r>
            <a:r>
              <a:rPr lang="en-KE" sz="1300" i="1" dirty="0">
                <a:latin typeface="Arial" panose="020B0604020202020204" pitchFamily="34" charset="0"/>
                <a:cs typeface="Arial" panose="020B0604020202020204" pitchFamily="34" charset="0"/>
              </a:rPr>
              <a:t>7</a:t>
            </a:r>
            <a:r>
              <a:rPr lang="en-KE" sz="1300" dirty="0">
                <a:latin typeface="Arial" panose="020B0604020202020204" pitchFamily="34" charset="0"/>
                <a:cs typeface="Arial" panose="020B0604020202020204" pitchFamily="34" charset="0"/>
              </a:rPr>
              <a:t>(1), pp.262-269.</a:t>
            </a:r>
          </a:p>
          <a:p>
            <a:pPr marL="342900" lvl="0" indent="-342900">
              <a:lnSpc>
                <a:spcPct val="200000"/>
              </a:lnSpc>
              <a:buFont typeface="+mj-lt"/>
              <a:buAutoNum type="arabicPeriod" startAt="21"/>
            </a:pPr>
            <a:r>
              <a:rPr lang="en-GB" sz="1300" dirty="0">
                <a:latin typeface="Arial" panose="020B0604020202020204" pitchFamily="34" charset="0"/>
                <a:cs typeface="Arial" panose="020B0604020202020204" pitchFamily="34" charset="0"/>
              </a:rPr>
              <a:t>Stojnic, T., Kayes, A.S.M., Rahayu, W. and Chowdhury, M.J.M. (2025). A comprehensive literature review of cyber threats and vulnerabilities in IoT-driven satellite networks: Research challenges and future directions. </a:t>
            </a:r>
            <a:r>
              <a:rPr lang="en-GB" sz="1300" i="1" dirty="0">
                <a:latin typeface="Arial" panose="020B0604020202020204" pitchFamily="34" charset="0"/>
                <a:cs typeface="Arial" panose="020B0604020202020204" pitchFamily="34" charset="0"/>
              </a:rPr>
              <a:t>Computer Networks</a:t>
            </a:r>
            <a:r>
              <a:rPr lang="en-GB" sz="1300" dirty="0">
                <a:latin typeface="Arial" panose="020B0604020202020204" pitchFamily="34" charset="0"/>
                <a:cs typeface="Arial" panose="020B0604020202020204" pitchFamily="34" charset="0"/>
              </a:rPr>
              <a:t>, [online] 272, p.111678. ‌ </a:t>
            </a:r>
            <a:endParaRPr lang="en-KE" sz="1300" dirty="0">
              <a:latin typeface="Arial" panose="020B0604020202020204" pitchFamily="34" charset="0"/>
              <a:cs typeface="Arial" panose="020B0604020202020204" pitchFamily="34" charset="0"/>
            </a:endParaRPr>
          </a:p>
          <a:p>
            <a:pPr marL="342900" lvl="0" indent="-342900">
              <a:lnSpc>
                <a:spcPct val="200000"/>
              </a:lnSpc>
              <a:buFont typeface="+mj-lt"/>
              <a:buAutoNum type="arabicPeriod" startAt="21"/>
            </a:pPr>
            <a:r>
              <a:rPr lang="en-GB" sz="1300" dirty="0">
                <a:latin typeface="Arial" panose="020B0604020202020204" pitchFamily="34" charset="0"/>
                <a:cs typeface="Arial" panose="020B0604020202020204" pitchFamily="34" charset="0"/>
              </a:rPr>
              <a:t>Schuckers, S.A., 2002. Spoofing and anti-spoofing measures. </a:t>
            </a:r>
            <a:r>
              <a:rPr lang="en-GB" sz="1300" i="1" dirty="0">
                <a:latin typeface="Arial" panose="020B0604020202020204" pitchFamily="34" charset="0"/>
                <a:cs typeface="Arial" panose="020B0604020202020204" pitchFamily="34" charset="0"/>
              </a:rPr>
              <a:t>Information Security technical report</a:t>
            </a:r>
            <a:r>
              <a:rPr lang="en-GB" sz="1300" dirty="0">
                <a:latin typeface="Arial" panose="020B0604020202020204" pitchFamily="34" charset="0"/>
                <a:cs typeface="Arial" panose="020B0604020202020204" pitchFamily="34" charset="0"/>
              </a:rPr>
              <a:t>, </a:t>
            </a:r>
            <a:r>
              <a:rPr lang="en-GB" sz="1300" i="1" dirty="0">
                <a:latin typeface="Arial" panose="020B0604020202020204" pitchFamily="34" charset="0"/>
                <a:cs typeface="Arial" panose="020B0604020202020204" pitchFamily="34" charset="0"/>
              </a:rPr>
              <a:t>7</a:t>
            </a:r>
            <a:r>
              <a:rPr lang="en-GB" sz="1300" dirty="0">
                <a:latin typeface="Arial" panose="020B0604020202020204" pitchFamily="34" charset="0"/>
                <a:cs typeface="Arial" panose="020B0604020202020204" pitchFamily="34" charset="0"/>
              </a:rPr>
              <a:t>(4), pp.56-62.</a:t>
            </a:r>
            <a:endParaRPr lang="en-KE" sz="1300" dirty="0">
              <a:latin typeface="Arial" panose="020B0604020202020204" pitchFamily="34" charset="0"/>
              <a:cs typeface="Arial" panose="020B0604020202020204" pitchFamily="34" charset="0"/>
            </a:endParaRPr>
          </a:p>
          <a:p>
            <a:pPr marL="342900" lvl="0" indent="-342900">
              <a:lnSpc>
                <a:spcPct val="200000"/>
              </a:lnSpc>
              <a:buFont typeface="+mj-lt"/>
              <a:buAutoNum type="arabicPeriod" startAt="21"/>
            </a:pPr>
            <a:r>
              <a:rPr lang="en-KE" sz="1300" dirty="0">
                <a:latin typeface="Arial" panose="020B0604020202020204" pitchFamily="34" charset="0"/>
                <a:cs typeface="Arial" panose="020B0604020202020204" pitchFamily="34" charset="0"/>
              </a:rPr>
              <a:t>Team, I.G.P., 2020. </a:t>
            </a:r>
            <a:r>
              <a:rPr lang="en-KE" sz="1300" i="1" dirty="0">
                <a:latin typeface="Arial" panose="020B0604020202020204" pitchFamily="34" charset="0"/>
                <a:cs typeface="Arial" panose="020B0604020202020204" pitchFamily="34" charset="0"/>
              </a:rPr>
              <a:t>EU general data protection regulation (gdpr)–an implementation and compliance guide</a:t>
            </a:r>
            <a:r>
              <a:rPr lang="en-KE" sz="1300" dirty="0">
                <a:latin typeface="Arial" panose="020B0604020202020204" pitchFamily="34" charset="0"/>
                <a:cs typeface="Arial" panose="020B0604020202020204" pitchFamily="34" charset="0"/>
              </a:rPr>
              <a:t>. IT Governance Ltd. </a:t>
            </a:r>
          </a:p>
          <a:p>
            <a:pPr marL="342900" lvl="0" indent="-342900">
              <a:lnSpc>
                <a:spcPct val="200000"/>
              </a:lnSpc>
              <a:buFont typeface="+mj-lt"/>
              <a:buAutoNum type="arabicPeriod" startAt="21"/>
            </a:pPr>
            <a:r>
              <a:rPr lang="en-KE" sz="1300" i="1" dirty="0">
                <a:latin typeface="Arial" panose="020B0604020202020204" pitchFamily="34" charset="0"/>
                <a:cs typeface="Arial" panose="020B0604020202020204" pitchFamily="34" charset="0"/>
              </a:rPr>
              <a:t>Weerackody, V., 2021, June. Satellite diversity to mitigate jamming in LEO satellite mega-constellations. In 2021 IEEE International Conference on Communications Workshops (ICC Workshops) (pp. 1-6). IEEE.</a:t>
            </a:r>
            <a:endParaRPr lang="en-KE" sz="1300" dirty="0">
              <a:latin typeface="Arial" panose="020B0604020202020204" pitchFamily="34" charset="0"/>
              <a:cs typeface="Arial" panose="020B0604020202020204" pitchFamily="34" charset="0"/>
            </a:endParaRPr>
          </a:p>
          <a:p>
            <a:pPr marL="342900" indent="-342900">
              <a:lnSpc>
                <a:spcPct val="200000"/>
              </a:lnSpc>
              <a:buFont typeface="+mj-lt"/>
              <a:buAutoNum type="arabicPeriod" startAt="21"/>
            </a:pPr>
            <a:r>
              <a:rPr lang="en-KE" sz="1300" i="1" dirty="0">
                <a:latin typeface="Arial" panose="020B0604020202020204" pitchFamily="34" charset="0"/>
                <a:cs typeface="Arial" panose="020B0604020202020204" pitchFamily="34" charset="0"/>
              </a:rPr>
              <a:t>Yahuza, M., Idris, M.Y.I., Ahmedy, I.B., Wahab, A.W.A., Nandy, T., Noor, N.M. and Bala, A., 2021. Internet of drones security and privacy issues: Taxonomy and open challenges. IEEE Access, 9, pp.57243-57270.</a:t>
            </a:r>
          </a:p>
          <a:p>
            <a:pPr marL="0" indent="0">
              <a:buNone/>
            </a:pPr>
            <a:endParaRPr lang="en-KE" dirty="0"/>
          </a:p>
        </p:txBody>
      </p:sp>
      <p:sp>
        <p:nvSpPr>
          <p:cNvPr id="4" name="Date Placeholder 3">
            <a:extLst>
              <a:ext uri="{FF2B5EF4-FFF2-40B4-BE49-F238E27FC236}">
                <a16:creationId xmlns:a16="http://schemas.microsoft.com/office/drawing/2014/main" id="{889030B9-2041-2871-94E1-D36AFD90173C}"/>
              </a:ext>
            </a:extLst>
          </p:cNvPr>
          <p:cNvSpPr>
            <a:spLocks noGrp="1"/>
          </p:cNvSpPr>
          <p:nvPr>
            <p:ph type="dt" sz="half" idx="10"/>
          </p:nvPr>
        </p:nvSpPr>
        <p:spPr/>
        <p:txBody>
          <a:bodyPr/>
          <a:lstStyle/>
          <a:p>
            <a:fld id="{11D2F7B5-E814-4742-9B6A-F382E883FEE5}" type="datetime1">
              <a:rPr lang="en-US" smtClean="0"/>
              <a:t>10/9/25</a:t>
            </a:fld>
            <a:endParaRPr lang="en-KE"/>
          </a:p>
        </p:txBody>
      </p:sp>
      <p:sp>
        <p:nvSpPr>
          <p:cNvPr id="5" name="Slide Number Placeholder 4">
            <a:extLst>
              <a:ext uri="{FF2B5EF4-FFF2-40B4-BE49-F238E27FC236}">
                <a16:creationId xmlns:a16="http://schemas.microsoft.com/office/drawing/2014/main" id="{8955309E-8243-7E81-E223-AD3C07828410}"/>
              </a:ext>
            </a:extLst>
          </p:cNvPr>
          <p:cNvSpPr>
            <a:spLocks noGrp="1"/>
          </p:cNvSpPr>
          <p:nvPr>
            <p:ph type="sldNum" sz="quarter" idx="12"/>
          </p:nvPr>
        </p:nvSpPr>
        <p:spPr/>
        <p:txBody>
          <a:bodyPr/>
          <a:lstStyle/>
          <a:p>
            <a:fld id="{8EDF45D3-AA40-4C4B-81C8-037F17FE6E91}" type="slidenum">
              <a:rPr lang="en-KE" smtClean="0"/>
              <a:t>15</a:t>
            </a:fld>
            <a:endParaRPr lang="en-KE"/>
          </a:p>
        </p:txBody>
      </p:sp>
      <p:pic>
        <p:nvPicPr>
          <p:cNvPr id="7" name="Audio 6">
            <a:extLst>
              <a:ext uri="{FF2B5EF4-FFF2-40B4-BE49-F238E27FC236}">
                <a16:creationId xmlns:a16="http://schemas.microsoft.com/office/drawing/2014/main" id="{489F67C5-872F-83C5-5219-3654B4E6665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169227127"/>
      </p:ext>
    </p:extLst>
  </p:cSld>
  <p:clrMapOvr>
    <a:masterClrMapping/>
  </p:clrMapOvr>
  <mc:AlternateContent xmlns:mc="http://schemas.openxmlformats.org/markup-compatibility/2006" xmlns:p14="http://schemas.microsoft.com/office/powerpoint/2010/main">
    <mc:Choice Requires="p14">
      <p:transition spd="slow" p14:dur="2000" advTm="480"/>
    </mc:Choice>
    <mc:Fallback xmlns="">
      <p:transition spd="slow" advTm="4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510D1-210A-13CE-E5F4-B6130E5FD178}"/>
              </a:ext>
            </a:extLst>
          </p:cNvPr>
          <p:cNvSpPr>
            <a:spLocks noGrp="1"/>
          </p:cNvSpPr>
          <p:nvPr>
            <p:ph type="title"/>
          </p:nvPr>
        </p:nvSpPr>
        <p:spPr>
          <a:xfrm>
            <a:off x="838200" y="365125"/>
            <a:ext cx="10515600" cy="589915"/>
          </a:xfrm>
        </p:spPr>
        <p:txBody>
          <a:bodyPr>
            <a:normAutofit/>
          </a:bodyPr>
          <a:lstStyle/>
          <a:p>
            <a:r>
              <a:rPr lang="en-GB" sz="1200" b="1" noProof="0" dirty="0">
                <a:latin typeface="Arial" panose="020B0604020202020204" pitchFamily="34" charset="0"/>
                <a:cs typeface="Arial" panose="020B0604020202020204" pitchFamily="34" charset="0"/>
              </a:rPr>
              <a:t>Abstract</a:t>
            </a:r>
          </a:p>
        </p:txBody>
      </p:sp>
      <p:sp>
        <p:nvSpPr>
          <p:cNvPr id="3" name="Content Placeholder 2">
            <a:extLst>
              <a:ext uri="{FF2B5EF4-FFF2-40B4-BE49-F238E27FC236}">
                <a16:creationId xmlns:a16="http://schemas.microsoft.com/office/drawing/2014/main" id="{8859723F-5C2F-22CC-84C8-E197CBEB136F}"/>
              </a:ext>
            </a:extLst>
          </p:cNvPr>
          <p:cNvSpPr>
            <a:spLocks noGrp="1"/>
          </p:cNvSpPr>
          <p:nvPr>
            <p:ph idx="1"/>
          </p:nvPr>
        </p:nvSpPr>
        <p:spPr>
          <a:xfrm>
            <a:off x="838200" y="955040"/>
            <a:ext cx="10515600" cy="5221923"/>
          </a:xfrm>
        </p:spPr>
        <p:txBody>
          <a:bodyPr>
            <a:normAutofit/>
          </a:bodyPr>
          <a:lstStyle/>
          <a:p>
            <a:pPr marL="0" indent="0" algn="just">
              <a:lnSpc>
                <a:spcPct val="200000"/>
              </a:lnSpc>
              <a:buNone/>
            </a:pPr>
            <a:r>
              <a:rPr lang="en-GB" sz="1200" dirty="0">
                <a:latin typeface="Arial" panose="020B0604020202020204" pitchFamily="34" charset="0"/>
                <a:cs typeface="Arial" panose="020B0604020202020204" pitchFamily="34" charset="0"/>
              </a:rPr>
              <a:t>This is far-reaching research paper on cybersecurity threats in internet of things (IoT) enabled satellite networks, fast tracked by efficient cyber physical systems. The latter raises an information security (Nair, 2023) challenge, touching on data Confidentiality Integrity and Availability - (CIA triad) (I.T.G., 2020). Recent studies, supported by reviewed literature and available technical papers have supported my investigation into the subject matter, vulnerabilities identified, cybersecurity threats, sectors impacted including relevant risks posed and relevant mitigation factors.</a:t>
            </a:r>
            <a:endParaRPr lang="en-KE" sz="1200">
              <a:latin typeface="Arial" panose="020B0604020202020204" pitchFamily="34" charset="0"/>
              <a:cs typeface="Arial" panose="020B0604020202020204" pitchFamily="34" charset="0"/>
            </a:endParaRPr>
          </a:p>
        </p:txBody>
      </p:sp>
      <p:sp>
        <p:nvSpPr>
          <p:cNvPr id="4" name="Date Placeholder 3">
            <a:extLst>
              <a:ext uri="{FF2B5EF4-FFF2-40B4-BE49-F238E27FC236}">
                <a16:creationId xmlns:a16="http://schemas.microsoft.com/office/drawing/2014/main" id="{5E245255-0129-1144-1139-65ADD9094748}"/>
              </a:ext>
            </a:extLst>
          </p:cNvPr>
          <p:cNvSpPr>
            <a:spLocks noGrp="1"/>
          </p:cNvSpPr>
          <p:nvPr>
            <p:ph type="dt" sz="half" idx="10"/>
          </p:nvPr>
        </p:nvSpPr>
        <p:spPr/>
        <p:txBody>
          <a:bodyPr/>
          <a:lstStyle/>
          <a:p>
            <a:fld id="{620F99DC-35DE-CB41-92F6-2023DD7A0DF4}" type="datetime1">
              <a:rPr lang="en-US" smtClean="0"/>
              <a:t>10/9/25</a:t>
            </a:fld>
            <a:endParaRPr lang="en-KE"/>
          </a:p>
        </p:txBody>
      </p:sp>
      <p:sp>
        <p:nvSpPr>
          <p:cNvPr id="5" name="Slide Number Placeholder 4">
            <a:extLst>
              <a:ext uri="{FF2B5EF4-FFF2-40B4-BE49-F238E27FC236}">
                <a16:creationId xmlns:a16="http://schemas.microsoft.com/office/drawing/2014/main" id="{BA736849-441F-880C-E6CD-F45B7C6638DD}"/>
              </a:ext>
            </a:extLst>
          </p:cNvPr>
          <p:cNvSpPr>
            <a:spLocks noGrp="1"/>
          </p:cNvSpPr>
          <p:nvPr>
            <p:ph type="sldNum" sz="quarter" idx="12"/>
          </p:nvPr>
        </p:nvSpPr>
        <p:spPr/>
        <p:txBody>
          <a:bodyPr/>
          <a:lstStyle/>
          <a:p>
            <a:fld id="{8EDF45D3-AA40-4C4B-81C8-037F17FE6E91}" type="slidenum">
              <a:rPr lang="en-KE" smtClean="0"/>
              <a:t>2</a:t>
            </a:fld>
            <a:endParaRPr lang="en-KE"/>
          </a:p>
        </p:txBody>
      </p:sp>
      <p:pic>
        <p:nvPicPr>
          <p:cNvPr id="9" name="Audio 8">
            <a:extLst>
              <a:ext uri="{FF2B5EF4-FFF2-40B4-BE49-F238E27FC236}">
                <a16:creationId xmlns:a16="http://schemas.microsoft.com/office/drawing/2014/main" id="{93F1EEB8-4F75-1B6E-FA02-89269A654A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541181868"/>
      </p:ext>
    </p:extLst>
  </p:cSld>
  <p:clrMapOvr>
    <a:masterClrMapping/>
  </p:clrMapOvr>
  <mc:AlternateContent xmlns:mc="http://schemas.openxmlformats.org/markup-compatibility/2006" xmlns:p14="http://schemas.microsoft.com/office/powerpoint/2010/main">
    <mc:Choice Requires="p14">
      <p:transition spd="slow" p14:dur="2000" advTm="49194"/>
    </mc:Choice>
    <mc:Fallback xmlns="">
      <p:transition spd="slow" advTm="49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4F810-77DD-01BE-4236-370F22AEF33B}"/>
              </a:ext>
            </a:extLst>
          </p:cNvPr>
          <p:cNvSpPr>
            <a:spLocks noGrp="1"/>
          </p:cNvSpPr>
          <p:nvPr>
            <p:ph type="title"/>
          </p:nvPr>
        </p:nvSpPr>
        <p:spPr>
          <a:xfrm>
            <a:off x="838200" y="365125"/>
            <a:ext cx="10515600" cy="559435"/>
          </a:xfrm>
        </p:spPr>
        <p:txBody>
          <a:bodyPr>
            <a:normAutofit/>
          </a:bodyPr>
          <a:lstStyle/>
          <a:p>
            <a:r>
              <a:rPr lang="en-KE" sz="1200" b="1">
                <a:latin typeface="Arial" panose="020B0604020202020204" pitchFamily="34" charset="0"/>
                <a:cs typeface="Arial" panose="020B0604020202020204" pitchFamily="34" charset="0"/>
              </a:rPr>
              <a:t>Rese</a:t>
            </a:r>
            <a:r>
              <a:rPr lang="en-GB" sz="1200" b="1" dirty="0">
                <a:latin typeface="Arial" panose="020B0604020202020204" pitchFamily="34" charset="0"/>
                <a:cs typeface="Arial" panose="020B0604020202020204" pitchFamily="34" charset="0"/>
              </a:rPr>
              <a:t>arc</a:t>
            </a:r>
            <a:r>
              <a:rPr lang="en-KE" sz="1200" b="1">
                <a:latin typeface="Arial" panose="020B0604020202020204" pitchFamily="34" charset="0"/>
                <a:cs typeface="Arial" panose="020B0604020202020204" pitchFamily="34" charset="0"/>
              </a:rPr>
              <a:t>h Question </a:t>
            </a:r>
          </a:p>
        </p:txBody>
      </p:sp>
      <p:sp>
        <p:nvSpPr>
          <p:cNvPr id="3" name="Content Placeholder 2">
            <a:extLst>
              <a:ext uri="{FF2B5EF4-FFF2-40B4-BE49-F238E27FC236}">
                <a16:creationId xmlns:a16="http://schemas.microsoft.com/office/drawing/2014/main" id="{A6B2F7E4-6D8F-D14F-B271-C1BE9069E1F2}"/>
              </a:ext>
            </a:extLst>
          </p:cNvPr>
          <p:cNvSpPr>
            <a:spLocks noGrp="1"/>
          </p:cNvSpPr>
          <p:nvPr>
            <p:ph idx="1"/>
          </p:nvPr>
        </p:nvSpPr>
        <p:spPr>
          <a:xfrm>
            <a:off x="838200" y="924560"/>
            <a:ext cx="3378200" cy="5252403"/>
          </a:xfrm>
        </p:spPr>
        <p:txBody>
          <a:bodyPr/>
          <a:lstStyle/>
          <a:p>
            <a:pPr marL="0" indent="0">
              <a:lnSpc>
                <a:spcPct val="200000"/>
              </a:lnSpc>
              <a:buNone/>
            </a:pPr>
            <a:r>
              <a:rPr lang="en-KE" sz="1200">
                <a:latin typeface="Arial" panose="020B0604020202020204" pitchFamily="34" charset="0"/>
                <a:cs typeface="Arial" panose="020B0604020202020204" pitchFamily="34" charset="0"/>
              </a:rPr>
              <a:t>What are the </a:t>
            </a:r>
            <a:r>
              <a:rPr lang="en-GB" sz="1200" dirty="0">
                <a:latin typeface="Arial" panose="020B0604020202020204" pitchFamily="34" charset="0"/>
                <a:cs typeface="Arial" panose="020B0604020202020204" pitchFamily="34" charset="0"/>
              </a:rPr>
              <a:t>cybersecurity threats in Internet of Things (IoT) enabled satellite networks?</a:t>
            </a:r>
          </a:p>
          <a:p>
            <a:pPr marL="0" indent="0">
              <a:buNone/>
            </a:pPr>
            <a:endParaRPr lang="en-KE" sz="120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F09C3732-5AF8-6228-A546-F79BB2D29EAC}"/>
              </a:ext>
            </a:extLst>
          </p:cNvPr>
          <p:cNvPicPr>
            <a:picLocks noChangeAspect="1"/>
          </p:cNvPicPr>
          <p:nvPr/>
        </p:nvPicPr>
        <p:blipFill>
          <a:blip r:embed="rId4"/>
          <a:stretch>
            <a:fillRect/>
          </a:stretch>
        </p:blipFill>
        <p:spPr>
          <a:xfrm>
            <a:off x="5229252" y="721361"/>
            <a:ext cx="5804508" cy="5055120"/>
          </a:xfrm>
          <a:prstGeom prst="rect">
            <a:avLst/>
          </a:prstGeom>
        </p:spPr>
      </p:pic>
      <p:sp>
        <p:nvSpPr>
          <p:cNvPr id="7" name="TextBox 6">
            <a:extLst>
              <a:ext uri="{FF2B5EF4-FFF2-40B4-BE49-F238E27FC236}">
                <a16:creationId xmlns:a16="http://schemas.microsoft.com/office/drawing/2014/main" id="{2151A730-50CF-A554-D247-776A5F6F968F}"/>
              </a:ext>
            </a:extLst>
          </p:cNvPr>
          <p:cNvSpPr txBox="1"/>
          <p:nvPr/>
        </p:nvSpPr>
        <p:spPr>
          <a:xfrm>
            <a:off x="5313680" y="5776481"/>
            <a:ext cx="5104282" cy="276999"/>
          </a:xfrm>
          <a:prstGeom prst="rect">
            <a:avLst/>
          </a:prstGeom>
          <a:noFill/>
        </p:spPr>
        <p:txBody>
          <a:bodyPr wrap="none" rtlCol="0">
            <a:spAutoFit/>
          </a:bodyPr>
          <a:lstStyle/>
          <a:p>
            <a:r>
              <a:rPr lang="en-GB" sz="1200" dirty="0">
                <a:latin typeface="Arial" panose="020B0604020202020204" pitchFamily="34" charset="0"/>
                <a:cs typeface="Arial" panose="020B0604020202020204" pitchFamily="34" charset="0"/>
              </a:rPr>
              <a:t>Fig. 1 SatCom system's communication architecture (Casaril et.al, 2024)</a:t>
            </a:r>
            <a:endParaRPr lang="en-KE" sz="1200" dirty="0">
              <a:latin typeface="Arial" panose="020B0604020202020204" pitchFamily="34" charset="0"/>
              <a:cs typeface="Arial" panose="020B0604020202020204" pitchFamily="34" charset="0"/>
            </a:endParaRPr>
          </a:p>
        </p:txBody>
      </p:sp>
      <p:sp>
        <p:nvSpPr>
          <p:cNvPr id="9" name="Date Placeholder 8">
            <a:extLst>
              <a:ext uri="{FF2B5EF4-FFF2-40B4-BE49-F238E27FC236}">
                <a16:creationId xmlns:a16="http://schemas.microsoft.com/office/drawing/2014/main" id="{1CC01C96-DE28-ED38-0913-77F3C0DDC045}"/>
              </a:ext>
            </a:extLst>
          </p:cNvPr>
          <p:cNvSpPr>
            <a:spLocks noGrp="1"/>
          </p:cNvSpPr>
          <p:nvPr>
            <p:ph type="dt" sz="half" idx="10"/>
          </p:nvPr>
        </p:nvSpPr>
        <p:spPr/>
        <p:txBody>
          <a:bodyPr/>
          <a:lstStyle/>
          <a:p>
            <a:fld id="{84754508-BE9F-AD41-AC22-6B1930EB40F5}" type="datetime1">
              <a:rPr lang="en-US" smtClean="0"/>
              <a:t>10/9/25</a:t>
            </a:fld>
            <a:endParaRPr lang="en-KE"/>
          </a:p>
        </p:txBody>
      </p:sp>
      <p:sp>
        <p:nvSpPr>
          <p:cNvPr id="10" name="Slide Number Placeholder 9">
            <a:extLst>
              <a:ext uri="{FF2B5EF4-FFF2-40B4-BE49-F238E27FC236}">
                <a16:creationId xmlns:a16="http://schemas.microsoft.com/office/drawing/2014/main" id="{4D73239C-7454-4DE8-6C99-A770899ACB52}"/>
              </a:ext>
            </a:extLst>
          </p:cNvPr>
          <p:cNvSpPr>
            <a:spLocks noGrp="1"/>
          </p:cNvSpPr>
          <p:nvPr>
            <p:ph type="sldNum" sz="quarter" idx="12"/>
          </p:nvPr>
        </p:nvSpPr>
        <p:spPr/>
        <p:txBody>
          <a:bodyPr/>
          <a:lstStyle/>
          <a:p>
            <a:fld id="{8EDF45D3-AA40-4C4B-81C8-037F17FE6E91}" type="slidenum">
              <a:rPr lang="en-KE" smtClean="0"/>
              <a:t>3</a:t>
            </a:fld>
            <a:endParaRPr lang="en-KE"/>
          </a:p>
        </p:txBody>
      </p:sp>
      <p:pic>
        <p:nvPicPr>
          <p:cNvPr id="11" name="Audio 10">
            <a:extLst>
              <a:ext uri="{FF2B5EF4-FFF2-40B4-BE49-F238E27FC236}">
                <a16:creationId xmlns:a16="http://schemas.microsoft.com/office/drawing/2014/main" id="{4808C944-1F5F-8A58-FD02-1C9E872B57C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36165149"/>
      </p:ext>
    </p:extLst>
  </p:cSld>
  <p:clrMapOvr>
    <a:masterClrMapping/>
  </p:clrMapOvr>
  <mc:AlternateContent xmlns:mc="http://schemas.openxmlformats.org/markup-compatibility/2006" xmlns:p14="http://schemas.microsoft.com/office/powerpoint/2010/main">
    <mc:Choice Requires="p14">
      <p:transition spd="slow" p14:dur="2000" advTm="12064"/>
    </mc:Choice>
    <mc:Fallback xmlns="">
      <p:transition spd="slow" advTm="12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A8FF3-921C-E6E5-2241-5F1EB4A56BAB}"/>
              </a:ext>
            </a:extLst>
          </p:cNvPr>
          <p:cNvSpPr>
            <a:spLocks noGrp="1"/>
          </p:cNvSpPr>
          <p:nvPr>
            <p:ph type="title"/>
          </p:nvPr>
        </p:nvSpPr>
        <p:spPr/>
        <p:txBody>
          <a:bodyPr>
            <a:normAutofit/>
          </a:bodyPr>
          <a:lstStyle/>
          <a:p>
            <a:r>
              <a:rPr lang="en-KE" sz="1200" b="1" dirty="0">
                <a:latin typeface="Arial" panose="020B0604020202020204" pitchFamily="34" charset="0"/>
                <a:cs typeface="Arial" panose="020B0604020202020204" pitchFamily="34" charset="0"/>
              </a:rPr>
              <a:t>Aims and Objectives</a:t>
            </a:r>
          </a:p>
        </p:txBody>
      </p:sp>
      <p:sp>
        <p:nvSpPr>
          <p:cNvPr id="3" name="Content Placeholder 2">
            <a:extLst>
              <a:ext uri="{FF2B5EF4-FFF2-40B4-BE49-F238E27FC236}">
                <a16:creationId xmlns:a16="http://schemas.microsoft.com/office/drawing/2014/main" id="{84867E3F-5467-780B-034D-B92C514425E2}"/>
              </a:ext>
            </a:extLst>
          </p:cNvPr>
          <p:cNvSpPr>
            <a:spLocks noGrp="1"/>
          </p:cNvSpPr>
          <p:nvPr>
            <p:ph idx="1"/>
          </p:nvPr>
        </p:nvSpPr>
        <p:spPr/>
        <p:txBody>
          <a:bodyPr/>
          <a:lstStyle/>
          <a:p>
            <a:pPr lvl="0">
              <a:lnSpc>
                <a:spcPct val="200000"/>
              </a:lnSpc>
              <a:buFont typeface="+mj-lt"/>
              <a:buAutoNum type="arabicPeriod"/>
            </a:pPr>
            <a:r>
              <a:rPr lang="en-GB" sz="1200" dirty="0">
                <a:latin typeface="Arial" panose="020B0604020202020204" pitchFamily="34" charset="0"/>
                <a:cs typeface="Arial" panose="020B0604020202020204" pitchFamily="34" charset="0"/>
              </a:rPr>
              <a:t>Outline IoT enabled satellite networks</a:t>
            </a:r>
            <a:endParaRPr lang="en-KE" sz="1200" dirty="0">
              <a:latin typeface="Arial" panose="020B0604020202020204" pitchFamily="34" charset="0"/>
              <a:cs typeface="Arial" panose="020B0604020202020204" pitchFamily="34" charset="0"/>
            </a:endParaRPr>
          </a:p>
          <a:p>
            <a:pPr lvl="0">
              <a:lnSpc>
                <a:spcPct val="200000"/>
              </a:lnSpc>
              <a:buFont typeface="+mj-lt"/>
              <a:buAutoNum type="arabicPeriod"/>
            </a:pPr>
            <a:r>
              <a:rPr lang="en-GB" sz="1200" dirty="0">
                <a:latin typeface="Arial" panose="020B0604020202020204" pitchFamily="34" charset="0"/>
                <a:cs typeface="Arial" panose="020B0604020202020204" pitchFamily="34" charset="0"/>
              </a:rPr>
              <a:t>IoT enabled satellite networks cybersecurity threat vectors and vulnerabilities</a:t>
            </a:r>
          </a:p>
          <a:p>
            <a:pPr>
              <a:lnSpc>
                <a:spcPct val="200000"/>
              </a:lnSpc>
              <a:buFont typeface="+mj-lt"/>
              <a:buAutoNum type="arabicPeriod"/>
            </a:pPr>
            <a:r>
              <a:rPr lang="en-GB" sz="1200" b="1" dirty="0">
                <a:latin typeface="Arial" panose="020B0604020202020204" pitchFamily="34" charset="0"/>
                <a:cs typeface="Arial" panose="020B0604020202020204" pitchFamily="34" charset="0"/>
              </a:rPr>
              <a:t>Risk Management</a:t>
            </a:r>
            <a:r>
              <a:rPr lang="en-KE" sz="1200" b="1" dirty="0">
                <a:latin typeface="Arial" panose="020B0604020202020204" pitchFamily="34" charset="0"/>
                <a:cs typeface="Arial" panose="020B0604020202020204" pitchFamily="34" charset="0"/>
              </a:rPr>
              <a:t> - </a:t>
            </a:r>
            <a:r>
              <a:rPr lang="en-GB" sz="1200" dirty="0">
                <a:latin typeface="Arial" panose="020B0604020202020204" pitchFamily="34" charset="0"/>
                <a:cs typeface="Arial" panose="020B0604020202020204" pitchFamily="34" charset="0"/>
              </a:rPr>
              <a:t>Evolving and current methods to mitigate security risks in  these IoT aided satellite networks, </a:t>
            </a:r>
            <a:endParaRPr lang="en-KE" sz="1200" dirty="0">
              <a:latin typeface="Arial" panose="020B0604020202020204" pitchFamily="34" charset="0"/>
              <a:cs typeface="Arial" panose="020B0604020202020204" pitchFamily="34" charset="0"/>
            </a:endParaRPr>
          </a:p>
          <a:p>
            <a:pPr lvl="0">
              <a:lnSpc>
                <a:spcPct val="200000"/>
              </a:lnSpc>
              <a:buFont typeface="+mj-lt"/>
              <a:buAutoNum type="arabicPeriod"/>
            </a:pPr>
            <a:r>
              <a:rPr lang="en-GB" sz="1200" dirty="0">
                <a:latin typeface="Arial" panose="020B0604020202020204" pitchFamily="34" charset="0"/>
                <a:cs typeface="Arial" panose="020B0604020202020204" pitchFamily="34" charset="0"/>
              </a:rPr>
              <a:t>Research limitations in subject matter i.e. cybersecurity threats in Internet of Things, enabled satellite networks</a:t>
            </a:r>
            <a:endParaRPr lang="en-KE" sz="1200" dirty="0">
              <a:latin typeface="Arial" panose="020B0604020202020204" pitchFamily="34" charset="0"/>
              <a:cs typeface="Arial" panose="020B0604020202020204" pitchFamily="34" charset="0"/>
            </a:endParaRPr>
          </a:p>
          <a:p>
            <a:pPr lvl="0">
              <a:lnSpc>
                <a:spcPct val="200000"/>
              </a:lnSpc>
              <a:buFont typeface="+mj-lt"/>
              <a:buAutoNum type="arabicPeriod"/>
            </a:pPr>
            <a:r>
              <a:rPr lang="en-GB" sz="1200" dirty="0">
                <a:latin typeface="Arial" panose="020B0604020202020204" pitchFamily="34" charset="0"/>
                <a:cs typeface="Arial" panose="020B0604020202020204" pitchFamily="34" charset="0"/>
              </a:rPr>
              <a:t>Future research projections to mitigate IoT-Satellite network cyber threat risks </a:t>
            </a:r>
            <a:endParaRPr lang="en-KE" sz="1200" dirty="0">
              <a:latin typeface="Arial" panose="020B0604020202020204" pitchFamily="34" charset="0"/>
              <a:cs typeface="Arial" panose="020B0604020202020204" pitchFamily="34" charset="0"/>
            </a:endParaRPr>
          </a:p>
          <a:p>
            <a:pPr marL="0" indent="0">
              <a:buNone/>
            </a:pPr>
            <a:endParaRPr lang="en-KE" dirty="0"/>
          </a:p>
        </p:txBody>
      </p:sp>
      <p:sp>
        <p:nvSpPr>
          <p:cNvPr id="4" name="Date Placeholder 3">
            <a:extLst>
              <a:ext uri="{FF2B5EF4-FFF2-40B4-BE49-F238E27FC236}">
                <a16:creationId xmlns:a16="http://schemas.microsoft.com/office/drawing/2014/main" id="{439F7DCC-09F4-0F8D-AD0D-5A74F5613C1E}"/>
              </a:ext>
            </a:extLst>
          </p:cNvPr>
          <p:cNvSpPr>
            <a:spLocks noGrp="1"/>
          </p:cNvSpPr>
          <p:nvPr>
            <p:ph type="dt" sz="half" idx="10"/>
          </p:nvPr>
        </p:nvSpPr>
        <p:spPr/>
        <p:txBody>
          <a:bodyPr/>
          <a:lstStyle/>
          <a:p>
            <a:fld id="{3A5B14EC-9483-8D46-B4C9-6007C02AD314}" type="datetime1">
              <a:rPr lang="en-US" smtClean="0"/>
              <a:t>10/9/25</a:t>
            </a:fld>
            <a:endParaRPr lang="en-KE"/>
          </a:p>
        </p:txBody>
      </p:sp>
      <p:sp>
        <p:nvSpPr>
          <p:cNvPr id="5" name="Slide Number Placeholder 4">
            <a:extLst>
              <a:ext uri="{FF2B5EF4-FFF2-40B4-BE49-F238E27FC236}">
                <a16:creationId xmlns:a16="http://schemas.microsoft.com/office/drawing/2014/main" id="{424E2A4D-3307-B19F-7360-C039A4C8BBD3}"/>
              </a:ext>
            </a:extLst>
          </p:cNvPr>
          <p:cNvSpPr>
            <a:spLocks noGrp="1"/>
          </p:cNvSpPr>
          <p:nvPr>
            <p:ph type="sldNum" sz="quarter" idx="12"/>
          </p:nvPr>
        </p:nvSpPr>
        <p:spPr/>
        <p:txBody>
          <a:bodyPr/>
          <a:lstStyle/>
          <a:p>
            <a:fld id="{8EDF45D3-AA40-4C4B-81C8-037F17FE6E91}" type="slidenum">
              <a:rPr lang="en-KE" smtClean="0"/>
              <a:t>4</a:t>
            </a:fld>
            <a:endParaRPr lang="en-KE"/>
          </a:p>
        </p:txBody>
      </p:sp>
      <p:pic>
        <p:nvPicPr>
          <p:cNvPr id="9" name="Audio 8">
            <a:extLst>
              <a:ext uri="{FF2B5EF4-FFF2-40B4-BE49-F238E27FC236}">
                <a16:creationId xmlns:a16="http://schemas.microsoft.com/office/drawing/2014/main" id="{2EEAA45A-EE70-7977-CE0C-C1652955CA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44754177"/>
      </p:ext>
    </p:extLst>
  </p:cSld>
  <p:clrMapOvr>
    <a:masterClrMapping/>
  </p:clrMapOvr>
  <mc:AlternateContent xmlns:mc="http://schemas.openxmlformats.org/markup-compatibility/2006" xmlns:p14="http://schemas.microsoft.com/office/powerpoint/2010/main">
    <mc:Choice Requires="p14">
      <p:transition spd="slow" p14:dur="2000" advTm="555486"/>
    </mc:Choice>
    <mc:Fallback xmlns="">
      <p:transition spd="slow" advTm="5554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1ABED-F565-19E1-F237-CF69550C7308}"/>
              </a:ext>
            </a:extLst>
          </p:cNvPr>
          <p:cNvSpPr>
            <a:spLocks noGrp="1"/>
          </p:cNvSpPr>
          <p:nvPr>
            <p:ph type="title"/>
          </p:nvPr>
        </p:nvSpPr>
        <p:spPr>
          <a:xfrm>
            <a:off x="838200" y="365125"/>
            <a:ext cx="10515600" cy="497517"/>
          </a:xfrm>
        </p:spPr>
        <p:txBody>
          <a:bodyPr>
            <a:normAutofit/>
          </a:bodyPr>
          <a:lstStyle/>
          <a:p>
            <a:r>
              <a:rPr lang="en-KE" sz="1200" b="1" dirty="0">
                <a:latin typeface="Arial" panose="020B0604020202020204" pitchFamily="34" charset="0"/>
                <a:cs typeface="Arial" panose="020B0604020202020204" pitchFamily="34" charset="0"/>
              </a:rPr>
              <a:t>Summary of Aims and Objectives</a:t>
            </a:r>
          </a:p>
        </p:txBody>
      </p:sp>
      <p:sp>
        <p:nvSpPr>
          <p:cNvPr id="4" name="Date Placeholder 3">
            <a:extLst>
              <a:ext uri="{FF2B5EF4-FFF2-40B4-BE49-F238E27FC236}">
                <a16:creationId xmlns:a16="http://schemas.microsoft.com/office/drawing/2014/main" id="{64145E70-B372-0FFC-B88E-6A8810AE842D}"/>
              </a:ext>
            </a:extLst>
          </p:cNvPr>
          <p:cNvSpPr>
            <a:spLocks noGrp="1"/>
          </p:cNvSpPr>
          <p:nvPr>
            <p:ph type="dt" sz="half" idx="10"/>
          </p:nvPr>
        </p:nvSpPr>
        <p:spPr/>
        <p:txBody>
          <a:bodyPr/>
          <a:lstStyle/>
          <a:p>
            <a:fld id="{9E5DA4E6-9237-5145-AC33-EF0A8B4D86CE}" type="datetime1">
              <a:rPr lang="en-US" smtClean="0"/>
              <a:t>10/9/25</a:t>
            </a:fld>
            <a:endParaRPr lang="en-KE"/>
          </a:p>
        </p:txBody>
      </p:sp>
      <p:sp>
        <p:nvSpPr>
          <p:cNvPr id="5" name="Slide Number Placeholder 4">
            <a:extLst>
              <a:ext uri="{FF2B5EF4-FFF2-40B4-BE49-F238E27FC236}">
                <a16:creationId xmlns:a16="http://schemas.microsoft.com/office/drawing/2014/main" id="{A6483A4E-E268-C227-1E58-5DBF4DA8FBE7}"/>
              </a:ext>
            </a:extLst>
          </p:cNvPr>
          <p:cNvSpPr>
            <a:spLocks noGrp="1"/>
          </p:cNvSpPr>
          <p:nvPr>
            <p:ph type="sldNum" sz="quarter" idx="12"/>
          </p:nvPr>
        </p:nvSpPr>
        <p:spPr/>
        <p:txBody>
          <a:bodyPr/>
          <a:lstStyle/>
          <a:p>
            <a:fld id="{8EDF45D3-AA40-4C4B-81C8-037F17FE6E91}" type="slidenum">
              <a:rPr lang="en-KE" smtClean="0"/>
              <a:t>5</a:t>
            </a:fld>
            <a:endParaRPr lang="en-KE"/>
          </a:p>
        </p:txBody>
      </p:sp>
      <p:pic>
        <p:nvPicPr>
          <p:cNvPr id="17" name="Content Placeholder 16">
            <a:extLst>
              <a:ext uri="{FF2B5EF4-FFF2-40B4-BE49-F238E27FC236}">
                <a16:creationId xmlns:a16="http://schemas.microsoft.com/office/drawing/2014/main" id="{793F1F09-5DAE-F798-4CF4-E966E91ABFD8}"/>
              </a:ext>
            </a:extLst>
          </p:cNvPr>
          <p:cNvPicPr>
            <a:picLocks noGrp="1" noChangeAspect="1"/>
          </p:cNvPicPr>
          <p:nvPr>
            <p:ph idx="1"/>
          </p:nvPr>
        </p:nvPicPr>
        <p:blipFill>
          <a:blip r:embed="rId4"/>
          <a:stretch>
            <a:fillRect/>
          </a:stretch>
        </p:blipFill>
        <p:spPr>
          <a:xfrm>
            <a:off x="4095997" y="365125"/>
            <a:ext cx="4771958" cy="6340672"/>
          </a:xfrm>
        </p:spPr>
      </p:pic>
      <p:pic>
        <p:nvPicPr>
          <p:cNvPr id="19" name="Audio 18">
            <a:extLst>
              <a:ext uri="{FF2B5EF4-FFF2-40B4-BE49-F238E27FC236}">
                <a16:creationId xmlns:a16="http://schemas.microsoft.com/office/drawing/2014/main" id="{60E34B59-427B-5379-0066-603375FC40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843148000"/>
      </p:ext>
    </p:extLst>
  </p:cSld>
  <p:clrMapOvr>
    <a:masterClrMapping/>
  </p:clrMapOvr>
  <mc:AlternateContent xmlns:mc="http://schemas.openxmlformats.org/markup-compatibility/2006" xmlns:p14="http://schemas.microsoft.com/office/powerpoint/2010/main">
    <mc:Choice Requires="p14">
      <p:transition spd="slow" p14:dur="2000" advTm="28768"/>
    </mc:Choice>
    <mc:Fallback xmlns="">
      <p:transition spd="slow" advTm="28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495CB-6F2E-4A4C-9680-AAFF4514F22B}"/>
              </a:ext>
            </a:extLst>
          </p:cNvPr>
          <p:cNvSpPr>
            <a:spLocks noGrp="1"/>
          </p:cNvSpPr>
          <p:nvPr>
            <p:ph type="title"/>
          </p:nvPr>
        </p:nvSpPr>
        <p:spPr>
          <a:xfrm>
            <a:off x="838200" y="365125"/>
            <a:ext cx="10515600" cy="498475"/>
          </a:xfrm>
        </p:spPr>
        <p:txBody>
          <a:bodyPr>
            <a:normAutofit/>
          </a:bodyPr>
          <a:lstStyle/>
          <a:p>
            <a:r>
              <a:rPr lang="en-KE" sz="1200" b="1">
                <a:latin typeface="Arial" panose="020B0604020202020204" pitchFamily="34" charset="0"/>
                <a:cs typeface="Arial" panose="020B0604020202020204" pitchFamily="34" charset="0"/>
              </a:rPr>
              <a:t>Key Literature Related to The Project</a:t>
            </a:r>
          </a:p>
        </p:txBody>
      </p:sp>
      <p:pic>
        <p:nvPicPr>
          <p:cNvPr id="4" name="Content Placeholder 3">
            <a:extLst>
              <a:ext uri="{FF2B5EF4-FFF2-40B4-BE49-F238E27FC236}">
                <a16:creationId xmlns:a16="http://schemas.microsoft.com/office/drawing/2014/main" id="{4B4F7358-3D05-8E28-C1DE-8AC3F6D23A67}"/>
              </a:ext>
            </a:extLst>
          </p:cNvPr>
          <p:cNvPicPr>
            <a:picLocks noGrp="1" noChangeAspect="1"/>
          </p:cNvPicPr>
          <p:nvPr>
            <p:ph idx="1"/>
          </p:nvPr>
        </p:nvPicPr>
        <p:blipFill rotWithShape="1">
          <a:blip r:embed="rId5" cstate="print">
            <a:extLst>
              <a:ext uri="{28A0092B-C50C-407E-A947-70E740481C1C}">
                <a14:useLocalDpi xmlns:a14="http://schemas.microsoft.com/office/drawing/2010/main" val="0"/>
              </a:ext>
            </a:extLst>
          </a:blip>
          <a:srcRect l="2127" r="1440"/>
          <a:stretch>
            <a:fillRect/>
          </a:stretch>
        </p:blipFill>
        <p:spPr bwMode="auto">
          <a:xfrm>
            <a:off x="1192649" y="1397203"/>
            <a:ext cx="5900497" cy="3344918"/>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92240334-6BEF-3BBA-7AE0-7D404942BB5E}"/>
              </a:ext>
            </a:extLst>
          </p:cNvPr>
          <p:cNvSpPr txBox="1"/>
          <p:nvPr/>
        </p:nvSpPr>
        <p:spPr>
          <a:xfrm>
            <a:off x="1192649" y="4742121"/>
            <a:ext cx="6673622" cy="1846659"/>
          </a:xfrm>
          <a:prstGeom prst="rect">
            <a:avLst/>
          </a:prstGeom>
          <a:noFill/>
        </p:spPr>
        <p:txBody>
          <a:bodyPr wrap="none" rtlCol="0">
            <a:spAutoFit/>
          </a:bodyPr>
          <a:lstStyle/>
          <a:p>
            <a:pPr>
              <a:lnSpc>
                <a:spcPct val="200000"/>
              </a:lnSpc>
            </a:pPr>
            <a:r>
              <a:rPr lang="en-GB" sz="1200" dirty="0">
                <a:latin typeface="Arial" panose="020B0604020202020204" pitchFamily="34" charset="0"/>
                <a:cs typeface="Arial" panose="020B0604020202020204" pitchFamily="34" charset="0"/>
              </a:rPr>
              <a:t>Source: (Stojnic. et.al.2025)</a:t>
            </a:r>
            <a:endParaRPr lang="en-KE" sz="1200" dirty="0">
              <a:latin typeface="Arial" panose="020B0604020202020204" pitchFamily="34" charset="0"/>
              <a:cs typeface="Arial" panose="020B0604020202020204" pitchFamily="34" charset="0"/>
            </a:endParaRPr>
          </a:p>
          <a:p>
            <a:pPr>
              <a:lnSpc>
                <a:spcPct val="200000"/>
              </a:lnSpc>
            </a:pPr>
            <a:r>
              <a:rPr lang="en-GB" sz="1200" i="1" dirty="0">
                <a:latin typeface="Arial" panose="020B0604020202020204" pitchFamily="34" charset="0"/>
                <a:cs typeface="Arial" panose="020B0604020202020204" pitchFamily="34" charset="0"/>
              </a:rPr>
              <a:t>Figure 1. colour coded key depicting respective search terms well defined in different colour. </a:t>
            </a:r>
          </a:p>
          <a:p>
            <a:pPr>
              <a:lnSpc>
                <a:spcPct val="200000"/>
              </a:lnSpc>
            </a:pPr>
            <a:r>
              <a:rPr lang="en-GB" sz="1200" i="1" dirty="0">
                <a:latin typeface="Arial" panose="020B0604020202020204" pitchFamily="34" charset="0"/>
                <a:cs typeface="Arial" panose="020B0604020202020204" pitchFamily="34" charset="0"/>
              </a:rPr>
              <a:t>The table gives summation of IoT satellite security papers by year in Scopus, IEEE Xplore, and </a:t>
            </a:r>
          </a:p>
          <a:p>
            <a:pPr>
              <a:lnSpc>
                <a:spcPct val="200000"/>
              </a:lnSpc>
            </a:pPr>
            <a:r>
              <a:rPr lang="en-GB" sz="1200" i="1" dirty="0">
                <a:latin typeface="Arial" panose="020B0604020202020204" pitchFamily="34" charset="0"/>
                <a:cs typeface="Arial" panose="020B0604020202020204" pitchFamily="34" charset="0"/>
              </a:rPr>
              <a:t>Google scholar (2011-2025)</a:t>
            </a:r>
            <a:endParaRPr lang="en-KE" sz="1200" i="1" dirty="0">
              <a:latin typeface="Arial" panose="020B0604020202020204" pitchFamily="34" charset="0"/>
              <a:cs typeface="Arial" panose="020B0604020202020204" pitchFamily="34" charset="0"/>
            </a:endParaRPr>
          </a:p>
          <a:p>
            <a:endParaRPr lang="en-KE" dirty="0"/>
          </a:p>
        </p:txBody>
      </p:sp>
      <p:sp>
        <p:nvSpPr>
          <p:cNvPr id="6" name="TextBox 5">
            <a:extLst>
              <a:ext uri="{FF2B5EF4-FFF2-40B4-BE49-F238E27FC236}">
                <a16:creationId xmlns:a16="http://schemas.microsoft.com/office/drawing/2014/main" id="{CBE22D06-70FA-7BA7-463F-C597BA1B6CFF}"/>
              </a:ext>
            </a:extLst>
          </p:cNvPr>
          <p:cNvSpPr txBox="1"/>
          <p:nvPr/>
        </p:nvSpPr>
        <p:spPr>
          <a:xfrm>
            <a:off x="7697973" y="1339702"/>
            <a:ext cx="4290828" cy="2251001"/>
          </a:xfrm>
          <a:prstGeom prst="rect">
            <a:avLst/>
          </a:prstGeom>
          <a:noFill/>
        </p:spPr>
        <p:txBody>
          <a:bodyPr wrap="square" rtlCol="0">
            <a:spAutoFit/>
          </a:bodyPr>
          <a:lstStyle/>
          <a:p>
            <a:pPr>
              <a:lnSpc>
                <a:spcPct val="200000"/>
              </a:lnSpc>
            </a:pPr>
            <a:r>
              <a:rPr lang="en-KE" sz="1200">
                <a:latin typeface="Arial" panose="020B0604020202020204" pitchFamily="34" charset="0"/>
                <a:cs typeface="Arial" panose="020B0604020202020204" pitchFamily="34" charset="0"/>
              </a:rPr>
              <a:t>Exponential growth of the satelite industry  providing </a:t>
            </a:r>
          </a:p>
          <a:p>
            <a:pPr>
              <a:lnSpc>
                <a:spcPct val="200000"/>
              </a:lnSpc>
            </a:pPr>
            <a:r>
              <a:rPr lang="en-KE" sz="1200">
                <a:latin typeface="Arial" panose="020B0604020202020204" pitchFamily="34" charset="0"/>
                <a:cs typeface="Arial" panose="020B0604020202020204" pitchFamily="34" charset="0"/>
              </a:rPr>
              <a:t>highly demanded navigation system  solutions i.e GPS </a:t>
            </a:r>
          </a:p>
          <a:p>
            <a:pPr>
              <a:lnSpc>
                <a:spcPct val="200000"/>
              </a:lnSpc>
            </a:pPr>
            <a:r>
              <a:rPr lang="en-GB" sz="1200" dirty="0">
                <a:latin typeface="Arial" panose="020B0604020202020204" pitchFamily="34" charset="0"/>
                <a:cs typeface="Arial" panose="020B0604020202020204" pitchFamily="34" charset="0"/>
              </a:rPr>
              <a:t>and h</a:t>
            </a:r>
            <a:r>
              <a:rPr lang="en-KE" sz="1200">
                <a:latin typeface="Arial" panose="020B0604020202020204" pitchFamily="34" charset="0"/>
                <a:cs typeface="Arial" panose="020B0604020202020204" pitchFamily="34" charset="0"/>
              </a:rPr>
              <a:t>igh speed internet both used by national  </a:t>
            </a:r>
            <a:r>
              <a:rPr lang="en-GB" sz="1200" dirty="0">
                <a:latin typeface="Arial" panose="020B0604020202020204" pitchFamily="34" charset="0"/>
                <a:cs typeface="Arial" panose="020B0604020202020204" pitchFamily="34" charset="0"/>
              </a:rPr>
              <a:t>S</a:t>
            </a:r>
            <a:r>
              <a:rPr lang="en-KE" sz="1200">
                <a:latin typeface="Arial" panose="020B0604020202020204" pitchFamily="34" charset="0"/>
                <a:cs typeface="Arial" panose="020B0604020202020204" pitchFamily="34" charset="0"/>
              </a:rPr>
              <a:t>ecurity </a:t>
            </a:r>
          </a:p>
          <a:p>
            <a:pPr>
              <a:lnSpc>
                <a:spcPct val="200000"/>
              </a:lnSpc>
            </a:pPr>
            <a:r>
              <a:rPr lang="en-KE" sz="1200">
                <a:latin typeface="Arial" panose="020B0604020202020204" pitchFamily="34" charset="0"/>
                <a:cs typeface="Arial" panose="020B0604020202020204" pitchFamily="34" charset="0"/>
              </a:rPr>
              <a:t>sectors gives main reason focus must be on securitisation </a:t>
            </a:r>
          </a:p>
          <a:p>
            <a:pPr>
              <a:lnSpc>
                <a:spcPct val="200000"/>
              </a:lnSpc>
            </a:pPr>
            <a:r>
              <a:rPr lang="en-GB" sz="1200" dirty="0">
                <a:latin typeface="Arial" panose="020B0604020202020204" pitchFamily="34" charset="0"/>
                <a:cs typeface="Arial" panose="020B0604020202020204" pitchFamily="34" charset="0"/>
              </a:rPr>
              <a:t>o</a:t>
            </a:r>
            <a:r>
              <a:rPr lang="en-KE" sz="1200">
                <a:latin typeface="Arial" panose="020B0604020202020204" pitchFamily="34" charset="0"/>
                <a:cs typeface="Arial" panose="020B0604020202020204" pitchFamily="34" charset="0"/>
              </a:rPr>
              <a:t>f satellite networks against cyberattacks. </a:t>
            </a:r>
            <a:r>
              <a:rPr lang="en-GB" sz="1200" dirty="0">
                <a:latin typeface="Arial" panose="020B0604020202020204" pitchFamily="34" charset="0"/>
                <a:cs typeface="Arial" panose="020B0604020202020204" pitchFamily="34" charset="0"/>
              </a:rPr>
              <a:t>(Czajkowski, 2021).</a:t>
            </a:r>
            <a:r>
              <a:rPr lang="en-KE" sz="1200">
                <a:effectLst/>
                <a:latin typeface="Arial" panose="020B0604020202020204" pitchFamily="34" charset="0"/>
                <a:cs typeface="Arial" panose="020B0604020202020204" pitchFamily="34" charset="0"/>
              </a:rPr>
              <a:t> </a:t>
            </a:r>
            <a:endParaRPr lang="en-KE" sz="1200">
              <a:latin typeface="Arial" panose="020B0604020202020204" pitchFamily="34" charset="0"/>
              <a:cs typeface="Arial" panose="020B0604020202020204" pitchFamily="34" charset="0"/>
            </a:endParaRPr>
          </a:p>
        </p:txBody>
      </p:sp>
      <p:sp>
        <p:nvSpPr>
          <p:cNvPr id="7" name="Date Placeholder 6">
            <a:extLst>
              <a:ext uri="{FF2B5EF4-FFF2-40B4-BE49-F238E27FC236}">
                <a16:creationId xmlns:a16="http://schemas.microsoft.com/office/drawing/2014/main" id="{C1BC906D-BC4E-751B-0D9D-145B73DBB915}"/>
              </a:ext>
            </a:extLst>
          </p:cNvPr>
          <p:cNvSpPr>
            <a:spLocks noGrp="1"/>
          </p:cNvSpPr>
          <p:nvPr>
            <p:ph type="dt" sz="half" idx="10"/>
          </p:nvPr>
        </p:nvSpPr>
        <p:spPr/>
        <p:txBody>
          <a:bodyPr/>
          <a:lstStyle/>
          <a:p>
            <a:fld id="{A11E4361-0770-BC47-A436-B38004E59092}" type="datetime1">
              <a:rPr lang="en-US" smtClean="0"/>
              <a:t>10/9/25</a:t>
            </a:fld>
            <a:endParaRPr lang="en-KE"/>
          </a:p>
        </p:txBody>
      </p:sp>
      <p:sp>
        <p:nvSpPr>
          <p:cNvPr id="8" name="Slide Number Placeholder 7">
            <a:extLst>
              <a:ext uri="{FF2B5EF4-FFF2-40B4-BE49-F238E27FC236}">
                <a16:creationId xmlns:a16="http://schemas.microsoft.com/office/drawing/2014/main" id="{0FAD2890-526F-BF90-A628-93A41C6AE215}"/>
              </a:ext>
            </a:extLst>
          </p:cNvPr>
          <p:cNvSpPr>
            <a:spLocks noGrp="1"/>
          </p:cNvSpPr>
          <p:nvPr>
            <p:ph type="sldNum" sz="quarter" idx="12"/>
          </p:nvPr>
        </p:nvSpPr>
        <p:spPr/>
        <p:txBody>
          <a:bodyPr/>
          <a:lstStyle/>
          <a:p>
            <a:fld id="{8EDF45D3-AA40-4C4B-81C8-037F17FE6E91}" type="slidenum">
              <a:rPr lang="en-KE" smtClean="0"/>
              <a:t>6</a:t>
            </a:fld>
            <a:endParaRPr lang="en-KE"/>
          </a:p>
        </p:txBody>
      </p:sp>
      <p:pic>
        <p:nvPicPr>
          <p:cNvPr id="9" name="Audio 8">
            <a:extLst>
              <a:ext uri="{FF2B5EF4-FFF2-40B4-BE49-F238E27FC236}">
                <a16:creationId xmlns:a16="http://schemas.microsoft.com/office/drawing/2014/main" id="{6B29B89E-C855-1BE7-D810-40EAF03EC6D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50118629"/>
      </p:ext>
    </p:extLst>
  </p:cSld>
  <p:clrMapOvr>
    <a:masterClrMapping/>
  </p:clrMapOvr>
  <mc:AlternateContent xmlns:mc="http://schemas.openxmlformats.org/markup-compatibility/2006" xmlns:p14="http://schemas.microsoft.com/office/powerpoint/2010/main">
    <mc:Choice Requires="p14">
      <p:transition spd="slow" p14:dur="2000" advTm="83669"/>
    </mc:Choice>
    <mc:Fallback xmlns="">
      <p:transition spd="slow" advTm="83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417E6-398D-770D-FA35-1047D2377668}"/>
              </a:ext>
            </a:extLst>
          </p:cNvPr>
          <p:cNvSpPr>
            <a:spLocks noGrp="1"/>
          </p:cNvSpPr>
          <p:nvPr>
            <p:ph type="title"/>
          </p:nvPr>
        </p:nvSpPr>
        <p:spPr>
          <a:xfrm>
            <a:off x="569344" y="365125"/>
            <a:ext cx="3450565" cy="1791479"/>
          </a:xfrm>
        </p:spPr>
        <p:txBody>
          <a:bodyPr>
            <a:normAutofit/>
          </a:bodyPr>
          <a:lstStyle/>
          <a:p>
            <a:pPr>
              <a:lnSpc>
                <a:spcPct val="200000"/>
              </a:lnSpc>
            </a:pPr>
            <a:r>
              <a:rPr lang="en-GB" sz="1200" b="1" dirty="0">
                <a:latin typeface="Arial" panose="020B0604020202020204" pitchFamily="34" charset="0"/>
                <a:cs typeface="Arial" panose="020B0604020202020204" pitchFamily="34" charset="0"/>
              </a:rPr>
              <a:t>Summary Of Incorporated And Debarment Criteria For Reviewed Literature</a:t>
            </a:r>
            <a:r>
              <a:rPr lang="en-KE" sz="1200" b="1" dirty="0">
                <a:latin typeface="Arial" panose="020B0604020202020204" pitchFamily="34" charset="0"/>
                <a:cs typeface="Arial" panose="020B0604020202020204" pitchFamily="34" charset="0"/>
              </a:rPr>
              <a:t> </a:t>
            </a:r>
          </a:p>
        </p:txBody>
      </p:sp>
      <p:pic>
        <p:nvPicPr>
          <p:cNvPr id="7" name="Content Placeholder 6">
            <a:extLst>
              <a:ext uri="{FF2B5EF4-FFF2-40B4-BE49-F238E27FC236}">
                <a16:creationId xmlns:a16="http://schemas.microsoft.com/office/drawing/2014/main" id="{E2B43154-5B3A-08BC-A6FE-CC80BA61E460}"/>
              </a:ext>
            </a:extLst>
          </p:cNvPr>
          <p:cNvPicPr>
            <a:picLocks noGrp="1" noChangeAspect="1"/>
          </p:cNvPicPr>
          <p:nvPr>
            <p:ph idx="1"/>
          </p:nvPr>
        </p:nvPicPr>
        <p:blipFill>
          <a:blip r:embed="rId4"/>
          <a:srcRect l="1807"/>
          <a:stretch>
            <a:fillRect/>
          </a:stretch>
        </p:blipFill>
        <p:spPr>
          <a:xfrm>
            <a:off x="4313207" y="500870"/>
            <a:ext cx="5520905" cy="6259623"/>
          </a:xfrm>
        </p:spPr>
      </p:pic>
      <p:sp>
        <p:nvSpPr>
          <p:cNvPr id="4" name="Date Placeholder 3">
            <a:extLst>
              <a:ext uri="{FF2B5EF4-FFF2-40B4-BE49-F238E27FC236}">
                <a16:creationId xmlns:a16="http://schemas.microsoft.com/office/drawing/2014/main" id="{841A751C-F5D4-6FEC-7325-17939087D094}"/>
              </a:ext>
            </a:extLst>
          </p:cNvPr>
          <p:cNvSpPr>
            <a:spLocks noGrp="1"/>
          </p:cNvSpPr>
          <p:nvPr>
            <p:ph type="dt" sz="half" idx="10"/>
          </p:nvPr>
        </p:nvSpPr>
        <p:spPr/>
        <p:txBody>
          <a:bodyPr/>
          <a:lstStyle/>
          <a:p>
            <a:fld id="{9E5DA4E6-9237-5145-AC33-EF0A8B4D86CE}" type="datetime1">
              <a:rPr lang="en-US" smtClean="0"/>
              <a:t>10/9/25</a:t>
            </a:fld>
            <a:endParaRPr lang="en-KE"/>
          </a:p>
        </p:txBody>
      </p:sp>
      <p:sp>
        <p:nvSpPr>
          <p:cNvPr id="5" name="Slide Number Placeholder 4">
            <a:extLst>
              <a:ext uri="{FF2B5EF4-FFF2-40B4-BE49-F238E27FC236}">
                <a16:creationId xmlns:a16="http://schemas.microsoft.com/office/drawing/2014/main" id="{694CAE30-0369-E50C-30D1-709E71BE15B3}"/>
              </a:ext>
            </a:extLst>
          </p:cNvPr>
          <p:cNvSpPr>
            <a:spLocks noGrp="1"/>
          </p:cNvSpPr>
          <p:nvPr>
            <p:ph type="sldNum" sz="quarter" idx="12"/>
          </p:nvPr>
        </p:nvSpPr>
        <p:spPr/>
        <p:txBody>
          <a:bodyPr/>
          <a:lstStyle/>
          <a:p>
            <a:fld id="{8EDF45D3-AA40-4C4B-81C8-037F17FE6E91}" type="slidenum">
              <a:rPr lang="en-KE" smtClean="0"/>
              <a:t>7</a:t>
            </a:fld>
            <a:endParaRPr lang="en-KE"/>
          </a:p>
        </p:txBody>
      </p:sp>
      <p:pic>
        <p:nvPicPr>
          <p:cNvPr id="9" name="Audio 8">
            <a:extLst>
              <a:ext uri="{FF2B5EF4-FFF2-40B4-BE49-F238E27FC236}">
                <a16:creationId xmlns:a16="http://schemas.microsoft.com/office/drawing/2014/main" id="{82896D5F-5C02-B159-66F5-E4D49D9DF4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919949379"/>
      </p:ext>
    </p:extLst>
  </p:cSld>
  <p:clrMapOvr>
    <a:masterClrMapping/>
  </p:clrMapOvr>
  <mc:AlternateContent xmlns:mc="http://schemas.openxmlformats.org/markup-compatibility/2006" xmlns:p14="http://schemas.microsoft.com/office/powerpoint/2010/main">
    <mc:Choice Requires="p14">
      <p:transition spd="slow" p14:dur="2000" advTm="6112"/>
    </mc:Choice>
    <mc:Fallback xmlns="">
      <p:transition spd="slow" advTm="6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9F5B0-FD65-A155-F88F-EC7A1E7D63C3}"/>
              </a:ext>
            </a:extLst>
          </p:cNvPr>
          <p:cNvSpPr>
            <a:spLocks noGrp="1"/>
          </p:cNvSpPr>
          <p:nvPr>
            <p:ph type="title"/>
          </p:nvPr>
        </p:nvSpPr>
        <p:spPr>
          <a:xfrm>
            <a:off x="838200" y="365125"/>
            <a:ext cx="10515600" cy="478155"/>
          </a:xfrm>
        </p:spPr>
        <p:txBody>
          <a:bodyPr>
            <a:normAutofit/>
          </a:bodyPr>
          <a:lstStyle/>
          <a:p>
            <a:r>
              <a:rPr lang="en-KE" sz="1200" b="1">
                <a:latin typeface="Arial" panose="020B0604020202020204" pitchFamily="34" charset="0"/>
                <a:cs typeface="Arial" panose="020B0604020202020204" pitchFamily="34" charset="0"/>
              </a:rPr>
              <a:t>Review Methodology</a:t>
            </a:r>
          </a:p>
        </p:txBody>
      </p:sp>
      <p:sp>
        <p:nvSpPr>
          <p:cNvPr id="3" name="Content Placeholder 2">
            <a:extLst>
              <a:ext uri="{FF2B5EF4-FFF2-40B4-BE49-F238E27FC236}">
                <a16:creationId xmlns:a16="http://schemas.microsoft.com/office/drawing/2014/main" id="{236AB260-D83C-9B7E-D17A-7DA2C002E841}"/>
              </a:ext>
            </a:extLst>
          </p:cNvPr>
          <p:cNvSpPr>
            <a:spLocks noGrp="1"/>
          </p:cNvSpPr>
          <p:nvPr>
            <p:ph idx="1"/>
          </p:nvPr>
        </p:nvSpPr>
        <p:spPr>
          <a:xfrm>
            <a:off x="838200" y="843280"/>
            <a:ext cx="10515600" cy="5333683"/>
          </a:xfrm>
        </p:spPr>
        <p:txBody>
          <a:bodyPr>
            <a:normAutofit/>
          </a:bodyPr>
          <a:lstStyle/>
          <a:p>
            <a:pPr marL="0" indent="0">
              <a:lnSpc>
                <a:spcPct val="200000"/>
              </a:lnSpc>
              <a:buNone/>
            </a:pPr>
            <a:r>
              <a:rPr lang="en-GB" sz="1300" dirty="0">
                <a:latin typeface="Arial" panose="020B0604020202020204" pitchFamily="34" charset="0"/>
                <a:cs typeface="Arial" panose="020B0604020202020204" pitchFamily="34" charset="0"/>
              </a:rPr>
              <a:t>Applying quantitative approach, research questions were developed as per figure 2, below to achieve main objectives of this paper i.e. </a:t>
            </a:r>
            <a:endParaRPr lang="en-KE" sz="1300">
              <a:latin typeface="Arial" panose="020B0604020202020204" pitchFamily="34" charset="0"/>
              <a:cs typeface="Arial" panose="020B0604020202020204" pitchFamily="34" charset="0"/>
            </a:endParaRPr>
          </a:p>
          <a:p>
            <a:pPr lvl="0">
              <a:lnSpc>
                <a:spcPct val="200000"/>
              </a:lnSpc>
            </a:pPr>
            <a:r>
              <a:rPr lang="en-GB" sz="1300" dirty="0">
                <a:latin typeface="Arial" panose="020B0604020202020204" pitchFamily="34" charset="0"/>
                <a:cs typeface="Arial" panose="020B0604020202020204" pitchFamily="34" charset="0"/>
              </a:rPr>
              <a:t>Find main kind of cyber-attacks on IoT enabled satellite networks, </a:t>
            </a:r>
            <a:endParaRPr lang="en-KE" sz="1300">
              <a:latin typeface="Arial" panose="020B0604020202020204" pitchFamily="34" charset="0"/>
              <a:cs typeface="Arial" panose="020B0604020202020204" pitchFamily="34" charset="0"/>
            </a:endParaRPr>
          </a:p>
          <a:p>
            <a:pPr lvl="0">
              <a:lnSpc>
                <a:spcPct val="200000"/>
              </a:lnSpc>
            </a:pPr>
            <a:r>
              <a:rPr lang="en-GB" sz="1300" dirty="0">
                <a:latin typeface="Arial" panose="020B0604020202020204" pitchFamily="34" charset="0"/>
                <a:cs typeface="Arial" panose="020B0604020202020204" pitchFamily="34" charset="0"/>
              </a:rPr>
              <a:t>Discover susceptibilities enabling the above</a:t>
            </a:r>
            <a:endParaRPr lang="en-KE" sz="1300">
              <a:latin typeface="Arial" panose="020B0604020202020204" pitchFamily="34" charset="0"/>
              <a:cs typeface="Arial" panose="020B0604020202020204" pitchFamily="34" charset="0"/>
            </a:endParaRPr>
          </a:p>
          <a:p>
            <a:pPr lvl="0">
              <a:lnSpc>
                <a:spcPct val="200000"/>
              </a:lnSpc>
            </a:pPr>
            <a:r>
              <a:rPr lang="en-GB" sz="1300" dirty="0">
                <a:latin typeface="Arial" panose="020B0604020202020204" pitchFamily="34" charset="0"/>
                <a:cs typeface="Arial" panose="020B0604020202020204" pitchFamily="34" charset="0"/>
              </a:rPr>
              <a:t>Provide propositions to mitigate identified susceptibilities as per above</a:t>
            </a:r>
            <a:endParaRPr lang="en-KE" sz="1300">
              <a:latin typeface="Arial" panose="020B0604020202020204" pitchFamily="34" charset="0"/>
              <a:cs typeface="Arial" panose="020B0604020202020204" pitchFamily="34" charset="0"/>
            </a:endParaRPr>
          </a:p>
          <a:p>
            <a:pPr lvl="0">
              <a:lnSpc>
                <a:spcPct val="200000"/>
              </a:lnSpc>
            </a:pPr>
            <a:r>
              <a:rPr lang="en-GB" sz="1300" dirty="0">
                <a:latin typeface="Arial" panose="020B0604020202020204" pitchFamily="34" charset="0"/>
                <a:cs typeface="Arial" panose="020B0604020202020204" pitchFamily="34" charset="0"/>
              </a:rPr>
              <a:t>Discover most exposed industries/sectors to identified cyber-attacks with possible pragmatic solutions.</a:t>
            </a:r>
            <a:endParaRPr lang="en-KE" sz="1300">
              <a:latin typeface="Arial" panose="020B0604020202020204" pitchFamily="34" charset="0"/>
              <a:cs typeface="Arial" panose="020B0604020202020204" pitchFamily="34" charset="0"/>
            </a:endParaRPr>
          </a:p>
          <a:p>
            <a:pPr>
              <a:lnSpc>
                <a:spcPct val="200000"/>
              </a:lnSpc>
            </a:pPr>
            <a:r>
              <a:rPr lang="en-GB" sz="1300" dirty="0">
                <a:latin typeface="Arial" panose="020B0604020202020204" pitchFamily="34" charset="0"/>
                <a:cs typeface="Arial" panose="020B0604020202020204" pitchFamily="34" charset="0"/>
              </a:rPr>
              <a:t>Sample size was selected and retrieved from Scopus, IEEE Xplore, and Google scholar between 2011-2025. Selection range was informed by technical relevance to subject matter, sector of application and of course with key consideration to type of cybersecurity threat posed.</a:t>
            </a:r>
            <a:br>
              <a:rPr lang="en-GB" dirty="0"/>
            </a:br>
            <a:endParaRPr lang="en-KE"/>
          </a:p>
        </p:txBody>
      </p:sp>
      <p:sp>
        <p:nvSpPr>
          <p:cNvPr id="4" name="Date Placeholder 3">
            <a:extLst>
              <a:ext uri="{FF2B5EF4-FFF2-40B4-BE49-F238E27FC236}">
                <a16:creationId xmlns:a16="http://schemas.microsoft.com/office/drawing/2014/main" id="{1C64FFC1-B4C7-A6A9-2279-3AB2833A5FA2}"/>
              </a:ext>
            </a:extLst>
          </p:cNvPr>
          <p:cNvSpPr>
            <a:spLocks noGrp="1"/>
          </p:cNvSpPr>
          <p:nvPr>
            <p:ph type="dt" sz="half" idx="10"/>
          </p:nvPr>
        </p:nvSpPr>
        <p:spPr/>
        <p:txBody>
          <a:bodyPr/>
          <a:lstStyle/>
          <a:p>
            <a:fld id="{53AE3BFA-048D-3643-BD0D-351F7F37DF25}" type="datetime1">
              <a:rPr lang="en-US" smtClean="0"/>
              <a:t>10/9/25</a:t>
            </a:fld>
            <a:endParaRPr lang="en-KE"/>
          </a:p>
        </p:txBody>
      </p:sp>
      <p:sp>
        <p:nvSpPr>
          <p:cNvPr id="5" name="Slide Number Placeholder 4">
            <a:extLst>
              <a:ext uri="{FF2B5EF4-FFF2-40B4-BE49-F238E27FC236}">
                <a16:creationId xmlns:a16="http://schemas.microsoft.com/office/drawing/2014/main" id="{099CE473-C518-7311-612F-1AA189E63666}"/>
              </a:ext>
            </a:extLst>
          </p:cNvPr>
          <p:cNvSpPr>
            <a:spLocks noGrp="1"/>
          </p:cNvSpPr>
          <p:nvPr>
            <p:ph type="sldNum" sz="quarter" idx="12"/>
          </p:nvPr>
        </p:nvSpPr>
        <p:spPr/>
        <p:txBody>
          <a:bodyPr/>
          <a:lstStyle/>
          <a:p>
            <a:fld id="{8EDF45D3-AA40-4C4B-81C8-037F17FE6E91}" type="slidenum">
              <a:rPr lang="en-KE" smtClean="0"/>
              <a:t>8</a:t>
            </a:fld>
            <a:endParaRPr lang="en-KE"/>
          </a:p>
        </p:txBody>
      </p:sp>
      <p:pic>
        <p:nvPicPr>
          <p:cNvPr id="7" name="Audio 6">
            <a:extLst>
              <a:ext uri="{FF2B5EF4-FFF2-40B4-BE49-F238E27FC236}">
                <a16:creationId xmlns:a16="http://schemas.microsoft.com/office/drawing/2014/main" id="{E0F86356-C91D-2DA0-1CEA-5CDB4C2DB7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527982459"/>
      </p:ext>
    </p:extLst>
  </p:cSld>
  <p:clrMapOvr>
    <a:masterClrMapping/>
  </p:clrMapOvr>
  <mc:AlternateContent xmlns:mc="http://schemas.openxmlformats.org/markup-compatibility/2006" xmlns:p14="http://schemas.microsoft.com/office/powerpoint/2010/main">
    <mc:Choice Requires="p14">
      <p:transition spd="slow" p14:dur="2000" advTm="8298"/>
    </mc:Choice>
    <mc:Fallback xmlns="">
      <p:transition spd="slow" advTm="8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D51F2-B9E9-CD72-BD61-7C9B668CDC3E}"/>
              </a:ext>
            </a:extLst>
          </p:cNvPr>
          <p:cNvSpPr>
            <a:spLocks noGrp="1"/>
          </p:cNvSpPr>
          <p:nvPr>
            <p:ph type="title"/>
          </p:nvPr>
        </p:nvSpPr>
        <p:spPr>
          <a:xfrm>
            <a:off x="838200" y="365126"/>
            <a:ext cx="10515600" cy="315912"/>
          </a:xfrm>
        </p:spPr>
        <p:txBody>
          <a:bodyPr>
            <a:normAutofit/>
          </a:bodyPr>
          <a:lstStyle/>
          <a:p>
            <a:r>
              <a:rPr lang="en-KE" sz="1200" b="1" dirty="0">
                <a:latin typeface="Arial" panose="020B0604020202020204" pitchFamily="34" charset="0"/>
                <a:cs typeface="Arial" panose="020B0604020202020204" pitchFamily="34" charset="0"/>
              </a:rPr>
              <a:t>Review Methodology Research Questions</a:t>
            </a:r>
          </a:p>
        </p:txBody>
      </p:sp>
      <p:pic>
        <p:nvPicPr>
          <p:cNvPr id="5" name="Content Placeholder 4">
            <a:extLst>
              <a:ext uri="{FF2B5EF4-FFF2-40B4-BE49-F238E27FC236}">
                <a16:creationId xmlns:a16="http://schemas.microsoft.com/office/drawing/2014/main" id="{9C7CA729-3719-7D84-55E6-909CEEEC6085}"/>
              </a:ext>
            </a:extLst>
          </p:cNvPr>
          <p:cNvPicPr>
            <a:picLocks noGrp="1" noChangeAspect="1"/>
          </p:cNvPicPr>
          <p:nvPr>
            <p:ph idx="1"/>
          </p:nvPr>
        </p:nvPicPr>
        <p:blipFill>
          <a:blip r:embed="rId4"/>
          <a:stretch>
            <a:fillRect/>
          </a:stretch>
        </p:blipFill>
        <p:spPr>
          <a:xfrm>
            <a:off x="1840788" y="944563"/>
            <a:ext cx="8510423" cy="5232400"/>
          </a:xfrm>
        </p:spPr>
      </p:pic>
      <p:sp>
        <p:nvSpPr>
          <p:cNvPr id="6" name="Date Placeholder 5">
            <a:extLst>
              <a:ext uri="{FF2B5EF4-FFF2-40B4-BE49-F238E27FC236}">
                <a16:creationId xmlns:a16="http://schemas.microsoft.com/office/drawing/2014/main" id="{5C71D473-D046-592D-152F-792F1F097DBC}"/>
              </a:ext>
            </a:extLst>
          </p:cNvPr>
          <p:cNvSpPr>
            <a:spLocks noGrp="1"/>
          </p:cNvSpPr>
          <p:nvPr>
            <p:ph type="dt" sz="half" idx="10"/>
          </p:nvPr>
        </p:nvSpPr>
        <p:spPr/>
        <p:txBody>
          <a:bodyPr/>
          <a:lstStyle/>
          <a:p>
            <a:fld id="{9FF08FDD-2F25-444F-934E-78A319CE4F86}" type="datetime1">
              <a:rPr lang="en-US" smtClean="0"/>
              <a:t>10/9/25</a:t>
            </a:fld>
            <a:endParaRPr lang="en-KE"/>
          </a:p>
        </p:txBody>
      </p:sp>
      <p:sp>
        <p:nvSpPr>
          <p:cNvPr id="7" name="Slide Number Placeholder 6">
            <a:extLst>
              <a:ext uri="{FF2B5EF4-FFF2-40B4-BE49-F238E27FC236}">
                <a16:creationId xmlns:a16="http://schemas.microsoft.com/office/drawing/2014/main" id="{11793764-5B70-C0B0-6F6C-DCC44E60BE21}"/>
              </a:ext>
            </a:extLst>
          </p:cNvPr>
          <p:cNvSpPr>
            <a:spLocks noGrp="1"/>
          </p:cNvSpPr>
          <p:nvPr>
            <p:ph type="sldNum" sz="quarter" idx="12"/>
          </p:nvPr>
        </p:nvSpPr>
        <p:spPr/>
        <p:txBody>
          <a:bodyPr/>
          <a:lstStyle/>
          <a:p>
            <a:fld id="{8EDF45D3-AA40-4C4B-81C8-037F17FE6E91}" type="slidenum">
              <a:rPr lang="en-KE" smtClean="0"/>
              <a:t>9</a:t>
            </a:fld>
            <a:endParaRPr lang="en-KE"/>
          </a:p>
        </p:txBody>
      </p:sp>
      <p:pic>
        <p:nvPicPr>
          <p:cNvPr id="4" name="Audio 3">
            <a:extLst>
              <a:ext uri="{FF2B5EF4-FFF2-40B4-BE49-F238E27FC236}">
                <a16:creationId xmlns:a16="http://schemas.microsoft.com/office/drawing/2014/main" id="{8FDF6B26-FBD1-CC1F-09C3-520BDD172E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179721677"/>
      </p:ext>
    </p:extLst>
  </p:cSld>
  <p:clrMapOvr>
    <a:masterClrMapping/>
  </p:clrMapOvr>
  <mc:AlternateContent xmlns:mc="http://schemas.openxmlformats.org/markup-compatibility/2006" xmlns:p14="http://schemas.microsoft.com/office/powerpoint/2010/main">
    <mc:Choice Requires="p14">
      <p:transition spd="slow" p14:dur="2000" advTm="11605"/>
    </mc:Choice>
    <mc:Fallback xmlns="">
      <p:transition spd="slow" advTm="11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718</TotalTime>
  <Words>3111</Words>
  <Application>Microsoft Macintosh PowerPoint</Application>
  <PresentationFormat>Widescreen</PresentationFormat>
  <Paragraphs>136</Paragraphs>
  <Slides>15</Slides>
  <Notes>4</Notes>
  <HiddenSlides>0</HiddenSlides>
  <MMClips>15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PowerPoint Presentation</vt:lpstr>
      <vt:lpstr>Abstract</vt:lpstr>
      <vt:lpstr>Research Question </vt:lpstr>
      <vt:lpstr>Aims and Objectives</vt:lpstr>
      <vt:lpstr>Summary of Aims and Objectives</vt:lpstr>
      <vt:lpstr>Key Literature Related to The Project</vt:lpstr>
      <vt:lpstr>Summary Of Incorporated And Debarment Criteria For Reviewed Literature </vt:lpstr>
      <vt:lpstr>Review Methodology</vt:lpstr>
      <vt:lpstr>Review Methodology Research Questions</vt:lpstr>
      <vt:lpstr>Preferred Reporting Items for Systematic Literature Reviews and Meta-Analysis (PRISMA) Methodology (Page et. al. 2020)</vt:lpstr>
      <vt:lpstr>Timeline of Proposed Activities – Gantt Chart</vt:lpstr>
      <vt:lpstr>References</vt:lpstr>
      <vt:lpstr>References</vt:lpstr>
      <vt:lpstr>References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FAITH KWAMBOKA</dc:creator>
  <cp:lastModifiedBy>FAITH KWAMBOKA</cp:lastModifiedBy>
  <cp:revision>12</cp:revision>
  <dcterms:created xsi:type="dcterms:W3CDTF">2025-10-06T13:44:27Z</dcterms:created>
  <dcterms:modified xsi:type="dcterms:W3CDTF">2025-10-09T12:11:47Z</dcterms:modified>
</cp:coreProperties>
</file>

<file path=docProps/thumbnail.jpeg>
</file>